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4Ancly+Co41e7aU8/JYwJEuvk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B12004-A20E-4923-A76A-8F808B793C4D}">
  <a:tblStyle styleId="{5EB12004-A20E-4923-A76A-8F808B793C4D}"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AEF32DE6-257C-4E32-B203-A3F5173A9EB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4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74"/>
        <p:cNvGrpSpPr/>
        <p:nvPr/>
      </p:nvGrpSpPr>
      <p:grpSpPr>
        <a:xfrm>
          <a:off x="0" y="0"/>
          <a:ext cx="0" cy="0"/>
          <a:chOff x="0" y="0"/>
          <a:chExt cx="0" cy="0"/>
        </a:xfrm>
      </p:grpSpPr>
      <p:sp>
        <p:nvSpPr>
          <p:cNvPr id="75" name="Google Shape;75;p5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4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29"/>
        <p:cNvGrpSpPr/>
        <p:nvPr/>
      </p:nvGrpSpPr>
      <p:grpSpPr>
        <a:xfrm>
          <a:off x="0" y="0"/>
          <a:ext cx="0" cy="0"/>
          <a:chOff x="0" y="0"/>
          <a:chExt cx="0" cy="0"/>
        </a:xfrm>
      </p:grpSpPr>
      <p:sp>
        <p:nvSpPr>
          <p:cNvPr id="30" name="Google Shape;30;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4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4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4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4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50"/>
        <p:cNvGrpSpPr/>
        <p:nvPr/>
      </p:nvGrpSpPr>
      <p:grpSpPr>
        <a:xfrm>
          <a:off x="0" y="0"/>
          <a:ext cx="0" cy="0"/>
          <a:chOff x="0" y="0"/>
          <a:chExt cx="0" cy="0"/>
        </a:xfrm>
      </p:grpSpPr>
      <p:sp>
        <p:nvSpPr>
          <p:cNvPr id="51" name="Google Shape;51;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bc.co.uk/science/humanbody/bod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simple.m.wikipedia.org/" TargetMode="External"/><Relationship Id="rId5" Type="http://schemas.openxmlformats.org/officeDocument/2006/relationships/hyperlink" Target="http://www.foodafactoflife.com/" TargetMode="External"/><Relationship Id="rId4" Type="http://schemas.openxmlformats.org/officeDocument/2006/relationships/hyperlink" Target="http://www.kidshealth.org/kid/recip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tHzhU-mb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714435"/>
            <a:ext cx="7772400" cy="442268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800"/>
              <a:buFont typeface="Calibri"/>
              <a:buNone/>
            </a:pPr>
            <a:r>
              <a:rPr lang="it-IT" sz="2800"/>
              <a:t>Istituto Comprensivo Soleri di Cuneo </a:t>
            </a:r>
            <a:br>
              <a:rPr lang="it-IT" sz="2800"/>
            </a:br>
            <a:r>
              <a:rPr lang="it-IT" sz="2800"/>
              <a:t/>
            </a:r>
            <a:br>
              <a:rPr lang="it-IT" sz="2800"/>
            </a:br>
            <a:r>
              <a:rPr lang="it-IT" sz="2800"/>
              <a:t>Progetto SCUOLINSIEME </a:t>
            </a:r>
            <a:r>
              <a:rPr lang="it-IT"/>
              <a:t/>
            </a:r>
            <a:br>
              <a:rPr lang="it-IT"/>
            </a:br>
            <a:r>
              <a:rPr lang="it-IT"/>
              <a:t/>
            </a:r>
            <a:br>
              <a:rPr lang="it-IT"/>
            </a:br>
            <a:r>
              <a:rPr lang="it-IT" b="1" cap="none">
                <a:solidFill>
                  <a:srgbClr val="3A1A62"/>
                </a:solidFill>
              </a:rPr>
              <a:t>ALUNNI PROTAGONISTI!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0" descr="FOTO POSTER.jpg"/>
          <p:cNvPicPr preferRelativeResize="0">
            <a:picLocks noGrp="1"/>
          </p:cNvPicPr>
          <p:nvPr>
            <p:ph type="body" idx="1"/>
          </p:nvPr>
        </p:nvPicPr>
        <p:blipFill rotWithShape="1">
          <a:blip r:embed="rId3">
            <a:alphaModFix/>
          </a:blip>
          <a:srcRect t="34617" b="34617"/>
          <a:stretch/>
        </p:blipFill>
        <p:spPr>
          <a:xfrm>
            <a:off x="457200" y="427613"/>
            <a:ext cx="8229600" cy="6180945"/>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6F91C8"/>
              </a:buClr>
              <a:buSzPct val="100000"/>
              <a:buFont typeface="Calibri"/>
              <a:buNone/>
            </a:pPr>
            <a:r>
              <a:rPr lang="it-IT" b="1" cap="none">
                <a:solidFill>
                  <a:srgbClr val="6F91C8"/>
                </a:solidFill>
              </a:rPr>
              <a:t>WHAT’S ON THE MENU?</a:t>
            </a:r>
            <a:br>
              <a:rPr lang="it-IT" b="1" cap="none">
                <a:solidFill>
                  <a:srgbClr val="6F91C8"/>
                </a:solidFill>
              </a:rPr>
            </a:br>
            <a:r>
              <a:rPr lang="it-IT" sz="3100" b="1" cap="none">
                <a:solidFill>
                  <a:srgbClr val="6F91C8"/>
                </a:solidFill>
              </a:rPr>
              <a:t>2^ ANNUALITÀ</a:t>
            </a:r>
            <a:endParaRPr/>
          </a:p>
        </p:txBody>
      </p:sp>
      <p:sp>
        <p:nvSpPr>
          <p:cNvPr id="137" name="Google Shape;137;p11"/>
          <p:cNvSpPr txBox="1">
            <a:spLocks noGrp="1"/>
          </p:cNvSpPr>
          <p:nvPr>
            <p:ph type="body" idx="1"/>
          </p:nvPr>
        </p:nvSpPr>
        <p:spPr>
          <a:xfrm>
            <a:off x="457200" y="1600201"/>
            <a:ext cx="8229600" cy="4810432"/>
          </a:xfrm>
          <a:prstGeom prst="rect">
            <a:avLst/>
          </a:prstGeom>
          <a:solidFill>
            <a:srgbClr val="B9CDE5"/>
          </a:solid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Clr>
                <a:schemeClr val="dk1"/>
              </a:buClr>
              <a:buSzPct val="100000"/>
              <a:buNone/>
            </a:pPr>
            <a:r>
              <a:rPr lang="it-IT"/>
              <a:t>Rivolto agli alunni delle classi 2A- 2C- 2E -2H della Scuola Secondaria di primo grado</a:t>
            </a:r>
            <a:endParaRPr/>
          </a:p>
          <a:p>
            <a:pPr marL="0" lvl="0" indent="0" algn="l" rtl="0">
              <a:spcBef>
                <a:spcPts val="448"/>
              </a:spcBef>
              <a:spcAft>
                <a:spcPts val="0"/>
              </a:spcAft>
              <a:buClr>
                <a:schemeClr val="dk1"/>
              </a:buClr>
              <a:buSzPct val="100000"/>
              <a:buNone/>
            </a:pPr>
            <a:r>
              <a:rPr lang="it-IT"/>
              <a:t> </a:t>
            </a:r>
            <a:endParaRPr/>
          </a:p>
          <a:p>
            <a:pPr marL="400050" lvl="1" indent="0" algn="l" rtl="0">
              <a:spcBef>
                <a:spcPts val="434"/>
              </a:spcBef>
              <a:spcAft>
                <a:spcPts val="0"/>
              </a:spcAft>
              <a:buClr>
                <a:schemeClr val="dk1"/>
              </a:buClr>
              <a:buSzPct val="100000"/>
              <a:buNone/>
            </a:pPr>
            <a:r>
              <a:rPr lang="it-IT" sz="3100" b="1" u="sng"/>
              <a:t>PROGETTAZIONE, MONITORAGGIO e REALIZZAZIONE</a:t>
            </a:r>
            <a:endParaRPr/>
          </a:p>
          <a:p>
            <a:pPr marL="0" lvl="0" indent="0" algn="l" rtl="0">
              <a:spcBef>
                <a:spcPts val="434"/>
              </a:spcBef>
              <a:spcAft>
                <a:spcPts val="0"/>
              </a:spcAft>
              <a:buClr>
                <a:schemeClr val="dk1"/>
              </a:buClr>
              <a:buSzPct val="100000"/>
              <a:buNone/>
            </a:pPr>
            <a:endParaRPr sz="3100"/>
          </a:p>
          <a:p>
            <a:pPr marL="342900" lvl="0" indent="-342900" algn="l" rtl="0">
              <a:spcBef>
                <a:spcPts val="448"/>
              </a:spcBef>
              <a:spcAft>
                <a:spcPts val="0"/>
              </a:spcAft>
              <a:buClr>
                <a:schemeClr val="dk1"/>
              </a:buClr>
              <a:buSzPct val="100000"/>
              <a:buChar char="•"/>
            </a:pPr>
            <a:r>
              <a:rPr lang="it-IT"/>
              <a:t>Per la progettazione degli interventi è stato formato un apposito gruppo di lavoro coordinato dal referente di progetto ( Prof.ssa Mara Fiorio inglese) e dalle Prof.sse Attavilla Annarita (scienze) , Lorenzi Maria Rita(francese), Sabrina Pardi (italiano) e Rosa Raimondi (inglese). </a:t>
            </a:r>
            <a:endParaRPr/>
          </a:p>
          <a:p>
            <a:pPr marL="342900" lvl="0" indent="-20066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it-IT"/>
              <a:t>Il gruppo di lavoro si è riunito per una valutazione preliminare e per definire  i prodotti finali, e gli obiettivi generali e specifici per ogni singola disciplina. Il progetto si è articolato nel II quadrimestre in ore curricolari e pomeridiane.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2"/>
          <p:cNvSpPr txBox="1">
            <a:spLocks noGrp="1"/>
          </p:cNvSpPr>
          <p:nvPr>
            <p:ph type="body" idx="1"/>
          </p:nvPr>
        </p:nvSpPr>
        <p:spPr>
          <a:xfrm>
            <a:off x="457200" y="453529"/>
            <a:ext cx="8229600" cy="5799787"/>
          </a:xfrm>
          <a:prstGeom prst="rect">
            <a:avLst/>
          </a:prstGeom>
          <a:solidFill>
            <a:srgbClr val="B9CDE5"/>
          </a:solidFill>
          <a:ln>
            <a:noFill/>
          </a:ln>
        </p:spPr>
        <p:txBody>
          <a:bodyPr spcFirstLastPara="1" wrap="square" lIns="91425" tIns="45700" rIns="91425" bIns="45700" anchor="t" anchorCtr="0">
            <a:normAutofit/>
          </a:bodyPr>
          <a:lstStyle/>
          <a:p>
            <a:pPr marL="342900" lvl="0" indent="-203200" algn="l" rtl="0">
              <a:spcBef>
                <a:spcPts val="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Char char="•"/>
            </a:pPr>
            <a:r>
              <a:rPr lang="it-IT" sz="2200"/>
              <a:t>La finalità del progetto era quella di migliorare le competenze e le capacità comunicative (in lingua straniera) e relazionali e di contribuire ad affrontare eventuali situazioni nuove (compiti di realtà) utilizzando metodologie nuove e strategie volte alla diffusione di un maggior benessere a scuola.</a:t>
            </a:r>
            <a:endParaRPr/>
          </a:p>
          <a:p>
            <a:pPr marL="0" lvl="0" indent="0" algn="l" rtl="0">
              <a:spcBef>
                <a:spcPts val="44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Char char="•"/>
            </a:pPr>
            <a:r>
              <a:rPr lang="it-IT" sz="2200"/>
              <a:t>Il monitoraggio è avvenuto  in itinere sottoponendo le griglie di valutazione e auto-valutazione agli alunni.</a:t>
            </a:r>
            <a:endParaRPr/>
          </a:p>
          <a:p>
            <a:pPr marL="0" lvl="0" indent="0" algn="l" rtl="0">
              <a:spcBef>
                <a:spcPts val="44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Char char="•"/>
            </a:pPr>
            <a:r>
              <a:rPr lang="it-IT" sz="2200"/>
              <a:t>La realizzazione pratica  del progetto ha avuto come obiettivo la creazione di un menù cartaceo proposto anche attraverso una presentazione digitale in lingua inglese e francese. Un menù salutare che presentasse tutte le caratteristiche di legge.</a:t>
            </a:r>
            <a:endParaRPr sz="2200"/>
          </a:p>
          <a:p>
            <a:pPr marL="0" lvl="0" indent="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3"/>
          <p:cNvSpPr txBox="1">
            <a:spLocks noGrp="1"/>
          </p:cNvSpPr>
          <p:nvPr>
            <p:ph type="body" idx="1"/>
          </p:nvPr>
        </p:nvSpPr>
        <p:spPr>
          <a:xfrm>
            <a:off x="457200" y="812832"/>
            <a:ext cx="8229600" cy="5243839"/>
          </a:xfrm>
          <a:prstGeom prst="rect">
            <a:avLst/>
          </a:prstGeom>
          <a:solidFill>
            <a:srgbClr val="B9CDE5"/>
          </a:solid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1000"/>
              <a:buNone/>
            </a:pPr>
            <a:endParaRPr sz="1000" u="sng"/>
          </a:p>
          <a:p>
            <a:pPr marL="400050" lvl="1" indent="0" algn="l" rtl="0">
              <a:spcBef>
                <a:spcPts val="440"/>
              </a:spcBef>
              <a:spcAft>
                <a:spcPts val="0"/>
              </a:spcAft>
              <a:buClr>
                <a:schemeClr val="dk1"/>
              </a:buClr>
              <a:buSzPts val="2200"/>
              <a:buNone/>
            </a:pPr>
            <a:endParaRPr sz="2200" u="sng"/>
          </a:p>
          <a:p>
            <a:pPr marL="400050" lvl="1" indent="0" algn="l" rtl="0">
              <a:spcBef>
                <a:spcPts val="440"/>
              </a:spcBef>
              <a:spcAft>
                <a:spcPts val="0"/>
              </a:spcAft>
              <a:buClr>
                <a:schemeClr val="dk1"/>
              </a:buClr>
              <a:buSzPts val="2200"/>
              <a:buNone/>
            </a:pPr>
            <a:r>
              <a:rPr lang="it-IT" sz="2200" u="sng"/>
              <a:t>METODOLOGIE DIDATTICHE UTILIZZATE</a:t>
            </a:r>
            <a:endParaRPr/>
          </a:p>
          <a:p>
            <a:pPr marL="0" lvl="0" indent="0" algn="l" rtl="0">
              <a:spcBef>
                <a:spcPts val="280"/>
              </a:spcBef>
              <a:spcAft>
                <a:spcPts val="0"/>
              </a:spcAft>
              <a:buClr>
                <a:schemeClr val="dk1"/>
              </a:buClr>
              <a:buSzPts val="1400"/>
              <a:buNone/>
            </a:pPr>
            <a:endParaRPr sz="1400"/>
          </a:p>
          <a:p>
            <a:pPr marL="342900" lvl="0" indent="-342900" algn="l" rtl="0">
              <a:spcBef>
                <a:spcPts val="440"/>
              </a:spcBef>
              <a:spcAft>
                <a:spcPts val="0"/>
              </a:spcAft>
              <a:buClr>
                <a:schemeClr val="dk1"/>
              </a:buClr>
              <a:buSzPts val="2200"/>
              <a:buChar char="•"/>
            </a:pPr>
            <a:r>
              <a:rPr lang="it-IT" sz="2200"/>
              <a:t>L’attività si è svolta a piccoli gruppi per sviluppare il cooperative learning, il peer to peer, mentre per la visione di video a casa si è applicata la flipped classroom.</a:t>
            </a:r>
            <a:endParaRPr sz="2200"/>
          </a:p>
          <a:p>
            <a:pPr marL="0" lvl="0" indent="0" algn="l" rtl="0">
              <a:spcBef>
                <a:spcPts val="440"/>
              </a:spcBef>
              <a:spcAft>
                <a:spcPts val="0"/>
              </a:spcAft>
              <a:buClr>
                <a:schemeClr val="dk1"/>
              </a:buClr>
              <a:buSzPts val="2200"/>
              <a:buNone/>
            </a:pPr>
            <a:r>
              <a:rPr lang="it-IT" sz="2200"/>
              <a:t> </a:t>
            </a:r>
            <a:endParaRPr sz="2200"/>
          </a:p>
          <a:p>
            <a:pPr marL="0" lvl="0" indent="0" algn="l" rtl="0">
              <a:spcBef>
                <a:spcPts val="440"/>
              </a:spcBef>
              <a:spcAft>
                <a:spcPts val="0"/>
              </a:spcAft>
              <a:buClr>
                <a:schemeClr val="dk1"/>
              </a:buClr>
              <a:buSzPts val="2200"/>
              <a:buNone/>
            </a:pPr>
            <a:endParaRPr sz="2200"/>
          </a:p>
          <a:p>
            <a:pPr marL="400050" lvl="1" indent="0" algn="l" rtl="0">
              <a:spcBef>
                <a:spcPts val="440"/>
              </a:spcBef>
              <a:spcAft>
                <a:spcPts val="0"/>
              </a:spcAft>
              <a:buClr>
                <a:schemeClr val="dk1"/>
              </a:buClr>
              <a:buSzPts val="2200"/>
              <a:buNone/>
            </a:pPr>
            <a:r>
              <a:rPr lang="it-IT" sz="2200" u="sng"/>
              <a:t>RISULTATI</a:t>
            </a:r>
            <a:endParaRPr/>
          </a:p>
          <a:p>
            <a:pPr marL="0" lvl="0" indent="0" algn="l" rtl="0">
              <a:spcBef>
                <a:spcPts val="240"/>
              </a:spcBef>
              <a:spcAft>
                <a:spcPts val="0"/>
              </a:spcAft>
              <a:buClr>
                <a:schemeClr val="dk1"/>
              </a:buClr>
              <a:buSzPts val="1200"/>
              <a:buNone/>
            </a:pPr>
            <a:endParaRPr sz="1200" u="sng"/>
          </a:p>
          <a:p>
            <a:pPr marL="342900" lvl="0" indent="-342900" algn="l" rtl="0">
              <a:spcBef>
                <a:spcPts val="440"/>
              </a:spcBef>
              <a:spcAft>
                <a:spcPts val="0"/>
              </a:spcAft>
              <a:buClr>
                <a:schemeClr val="dk1"/>
              </a:buClr>
              <a:buSzPts val="2200"/>
              <a:buChar char="•"/>
            </a:pPr>
            <a:r>
              <a:rPr lang="it-IT" sz="2200"/>
              <a:t>In quasi tutti i partecipanti è stato rilevato un apprezzabile miglioramento nella concentrazione, nell’abilità di rielaborazione e un accrescimento delle capacità logiche-deduttive dei principali contenuti didattici veicolati.</a:t>
            </a:r>
            <a:endParaRPr sz="2200"/>
          </a:p>
          <a:p>
            <a:pPr marL="0" lvl="0" indent="0" algn="l" rtl="0">
              <a:spcBef>
                <a:spcPts val="480"/>
              </a:spcBef>
              <a:spcAft>
                <a:spcPts val="0"/>
              </a:spcAft>
              <a:buClr>
                <a:schemeClr val="dk1"/>
              </a:buClr>
              <a:buSzPts val="2400"/>
              <a:buNone/>
            </a:pPr>
            <a:r>
              <a:rPr lang="it-IT" sz="2400"/>
              <a:t> </a:t>
            </a:r>
            <a:endParaRPr sz="2400"/>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4"/>
          <p:cNvSpPr txBox="1">
            <a:spLocks noGrp="1"/>
          </p:cNvSpPr>
          <p:nvPr>
            <p:ph type="body" idx="1"/>
          </p:nvPr>
        </p:nvSpPr>
        <p:spPr>
          <a:xfrm>
            <a:off x="457200" y="529972"/>
            <a:ext cx="8229600" cy="5763340"/>
          </a:xfrm>
          <a:prstGeom prst="rect">
            <a:avLst/>
          </a:prstGeom>
          <a:solidFill>
            <a:srgbClr val="B9CDE5"/>
          </a:solid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chemeClr val="dk1"/>
              </a:buClr>
              <a:buSzPct val="100000"/>
              <a:buNone/>
            </a:pPr>
            <a:endParaRPr b="1"/>
          </a:p>
          <a:p>
            <a:pPr marL="0" lvl="0" indent="0" algn="l" rtl="0">
              <a:spcBef>
                <a:spcPts val="434"/>
              </a:spcBef>
              <a:spcAft>
                <a:spcPts val="0"/>
              </a:spcAft>
              <a:buClr>
                <a:schemeClr val="dk1"/>
              </a:buClr>
              <a:buSzPct val="100000"/>
              <a:buNone/>
            </a:pPr>
            <a:r>
              <a:rPr lang="it-IT" sz="2800" b="1"/>
              <a:t>APPRENDIMENTO PERMANENTE: </a:t>
            </a:r>
            <a:endParaRPr sz="2800" b="1"/>
          </a:p>
          <a:p>
            <a:pPr marL="0" lvl="0" indent="0" algn="l" rtl="0">
              <a:spcBef>
                <a:spcPts val="434"/>
              </a:spcBef>
              <a:spcAft>
                <a:spcPts val="0"/>
              </a:spcAft>
              <a:buClr>
                <a:schemeClr val="dk1"/>
              </a:buClr>
              <a:buSzPct val="100000"/>
              <a:buNone/>
            </a:pPr>
            <a:endParaRPr sz="2800"/>
          </a:p>
          <a:p>
            <a:pPr marL="0" lvl="0" indent="0" algn="l" rtl="0">
              <a:spcBef>
                <a:spcPts val="434"/>
              </a:spcBef>
              <a:spcAft>
                <a:spcPts val="0"/>
              </a:spcAft>
              <a:buClr>
                <a:schemeClr val="dk1"/>
              </a:buClr>
              <a:buSzPct val="100000"/>
              <a:buNone/>
            </a:pPr>
            <a:r>
              <a:rPr lang="it-IT" sz="2800" u="sng"/>
              <a:t>Competenze: </a:t>
            </a:r>
            <a:endParaRPr/>
          </a:p>
          <a:p>
            <a:pPr marL="342900" lvl="0" indent="-342900" algn="l" rtl="0">
              <a:spcBef>
                <a:spcPts val="434"/>
              </a:spcBef>
              <a:spcAft>
                <a:spcPts val="0"/>
              </a:spcAft>
              <a:buClr>
                <a:schemeClr val="dk1"/>
              </a:buClr>
              <a:buSzPct val="100000"/>
              <a:buChar char="•"/>
            </a:pPr>
            <a:r>
              <a:rPr lang="it-IT" sz="2800"/>
              <a:t>Comunicazione in lingua straniera</a:t>
            </a:r>
            <a:endParaRPr/>
          </a:p>
          <a:p>
            <a:pPr marL="342900" lvl="0" indent="-342900" algn="l" rtl="0">
              <a:spcBef>
                <a:spcPts val="434"/>
              </a:spcBef>
              <a:spcAft>
                <a:spcPts val="0"/>
              </a:spcAft>
              <a:buClr>
                <a:schemeClr val="dk1"/>
              </a:buClr>
              <a:buSzPct val="100000"/>
              <a:buChar char="•"/>
            </a:pPr>
            <a:r>
              <a:rPr lang="it-IT" sz="2800"/>
              <a:t>Competenze digitali</a:t>
            </a:r>
            <a:endParaRPr sz="2800"/>
          </a:p>
          <a:p>
            <a:pPr marL="342900" lvl="0" indent="-342900" algn="l" rtl="0">
              <a:spcBef>
                <a:spcPts val="434"/>
              </a:spcBef>
              <a:spcAft>
                <a:spcPts val="0"/>
              </a:spcAft>
              <a:buClr>
                <a:schemeClr val="dk1"/>
              </a:buClr>
              <a:buSzPct val="100000"/>
              <a:buChar char="•"/>
            </a:pPr>
            <a:r>
              <a:rPr lang="it-IT" sz="2800"/>
              <a:t>Imparare ad imparare</a:t>
            </a:r>
            <a:endParaRPr sz="2800"/>
          </a:p>
          <a:p>
            <a:pPr marL="342900" lvl="0" indent="-342900" algn="l" rtl="0">
              <a:spcBef>
                <a:spcPts val="434"/>
              </a:spcBef>
              <a:spcAft>
                <a:spcPts val="0"/>
              </a:spcAft>
              <a:buClr>
                <a:schemeClr val="dk1"/>
              </a:buClr>
              <a:buSzPct val="100000"/>
              <a:buChar char="•"/>
            </a:pPr>
            <a:r>
              <a:rPr lang="it-IT" sz="2800"/>
              <a:t>Spirito d’iniziativa</a:t>
            </a:r>
            <a:endParaRPr sz="2800"/>
          </a:p>
          <a:p>
            <a:pPr marL="0" lvl="0" indent="0" algn="l" rtl="0">
              <a:spcBef>
                <a:spcPts val="434"/>
              </a:spcBef>
              <a:spcAft>
                <a:spcPts val="0"/>
              </a:spcAft>
              <a:buClr>
                <a:schemeClr val="dk1"/>
              </a:buClr>
              <a:buSzPct val="100000"/>
              <a:buNone/>
            </a:pPr>
            <a:r>
              <a:rPr lang="it-IT" sz="2800"/>
              <a:t> </a:t>
            </a:r>
            <a:endParaRPr sz="2800"/>
          </a:p>
          <a:p>
            <a:pPr marL="0" lvl="0" indent="0" algn="l" rtl="0">
              <a:spcBef>
                <a:spcPts val="434"/>
              </a:spcBef>
              <a:spcAft>
                <a:spcPts val="0"/>
              </a:spcAft>
              <a:buClr>
                <a:schemeClr val="dk1"/>
              </a:buClr>
              <a:buSzPct val="100000"/>
              <a:buNone/>
            </a:pPr>
            <a:r>
              <a:rPr lang="it-IT" sz="2800" u="sng"/>
              <a:t>Competenze chiave di cittadinanza:</a:t>
            </a:r>
            <a:endParaRPr/>
          </a:p>
          <a:p>
            <a:pPr marL="0" lvl="0" indent="0" algn="l" rtl="0">
              <a:spcBef>
                <a:spcPts val="434"/>
              </a:spcBef>
              <a:spcAft>
                <a:spcPts val="0"/>
              </a:spcAft>
              <a:buClr>
                <a:schemeClr val="dk1"/>
              </a:buClr>
              <a:buSzPct val="100000"/>
              <a:buNone/>
            </a:pPr>
            <a:endParaRPr sz="2800" u="sng"/>
          </a:p>
          <a:p>
            <a:pPr marL="342900" lvl="0" indent="-342900" algn="l" rtl="0">
              <a:spcBef>
                <a:spcPts val="434"/>
              </a:spcBef>
              <a:spcAft>
                <a:spcPts val="0"/>
              </a:spcAft>
              <a:buClr>
                <a:schemeClr val="dk1"/>
              </a:buClr>
              <a:buSzPct val="100000"/>
              <a:buChar char="•"/>
            </a:pPr>
            <a:r>
              <a:rPr lang="it-IT" sz="2800"/>
              <a:t> Progettare</a:t>
            </a:r>
            <a:endParaRPr sz="2800"/>
          </a:p>
          <a:p>
            <a:pPr marL="342900" lvl="0" indent="-342900" algn="l" rtl="0">
              <a:spcBef>
                <a:spcPts val="434"/>
              </a:spcBef>
              <a:spcAft>
                <a:spcPts val="0"/>
              </a:spcAft>
              <a:buClr>
                <a:schemeClr val="dk1"/>
              </a:buClr>
              <a:buSzPct val="100000"/>
              <a:buChar char="•"/>
            </a:pPr>
            <a:r>
              <a:rPr lang="it-IT" sz="2800"/>
              <a:t> Comunicare</a:t>
            </a:r>
            <a:endParaRPr sz="2800"/>
          </a:p>
          <a:p>
            <a:pPr marL="342900" lvl="0" indent="-342900" algn="l" rtl="0">
              <a:spcBef>
                <a:spcPts val="434"/>
              </a:spcBef>
              <a:spcAft>
                <a:spcPts val="0"/>
              </a:spcAft>
              <a:buClr>
                <a:schemeClr val="dk1"/>
              </a:buClr>
              <a:buSzPct val="100000"/>
              <a:buChar char="•"/>
            </a:pPr>
            <a:r>
              <a:rPr lang="it-IT" sz="2800"/>
              <a:t> Collaborare e partecipare</a:t>
            </a:r>
            <a:endParaRPr sz="2800"/>
          </a:p>
          <a:p>
            <a:pPr marL="342900" lvl="0" indent="-342900" algn="l" rtl="0">
              <a:spcBef>
                <a:spcPts val="434"/>
              </a:spcBef>
              <a:spcAft>
                <a:spcPts val="0"/>
              </a:spcAft>
              <a:buClr>
                <a:schemeClr val="dk1"/>
              </a:buClr>
              <a:buSzPct val="100000"/>
              <a:buChar char="•"/>
            </a:pPr>
            <a:r>
              <a:rPr lang="it-IT" sz="2800"/>
              <a:t> Acquisire e interpretare l’informazione</a:t>
            </a:r>
            <a:endParaRPr sz="2800"/>
          </a:p>
          <a:p>
            <a:pPr marL="0" lvl="0" indent="0" algn="l" rtl="0">
              <a:spcBef>
                <a:spcPts val="434"/>
              </a:spcBef>
              <a:spcAft>
                <a:spcPts val="0"/>
              </a:spcAft>
              <a:buClr>
                <a:schemeClr val="dk1"/>
              </a:buClr>
              <a:buSzPct val="100000"/>
              <a:buNone/>
            </a:pPr>
            <a:r>
              <a:rPr lang="it-IT" sz="2800"/>
              <a:t> </a:t>
            </a:r>
            <a:endParaRPr sz="2800"/>
          </a:p>
          <a:p>
            <a:pPr marL="342900" lvl="0" indent="-205105" algn="l" rtl="0">
              <a:spcBef>
                <a:spcPts val="434"/>
              </a:spcBef>
              <a:spcAft>
                <a:spcPts val="0"/>
              </a:spcAft>
              <a:buClr>
                <a:schemeClr val="dk1"/>
              </a:buClr>
              <a:buSzPct val="100000"/>
              <a:buNone/>
            </a:pP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5"/>
          <p:cNvSpPr txBox="1">
            <a:spLocks noGrp="1"/>
          </p:cNvSpPr>
          <p:nvPr>
            <p:ph type="body" idx="1"/>
          </p:nvPr>
        </p:nvSpPr>
        <p:spPr>
          <a:xfrm>
            <a:off x="457200" y="440572"/>
            <a:ext cx="8229600" cy="5685592"/>
          </a:xfrm>
          <a:prstGeom prst="rect">
            <a:avLst/>
          </a:prstGeom>
          <a:solidFill>
            <a:srgbClr val="B9CDE5"/>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5B1FF"/>
              </a:buClr>
              <a:buSzPts val="3200"/>
              <a:buNone/>
            </a:pPr>
            <a:r>
              <a:rPr lang="it-IT" b="1" dirty="0">
                <a:solidFill>
                  <a:srgbClr val="85B1FF"/>
                </a:solidFill>
              </a:rPr>
              <a:t>STORYBOARD</a:t>
            </a:r>
            <a:endParaRPr b="1" dirty="0">
              <a:solidFill>
                <a:srgbClr val="85B1FF"/>
              </a:solidFill>
            </a:endParaRPr>
          </a:p>
          <a:p>
            <a:pPr marL="0" lvl="0" indent="0" algn="l" rtl="0">
              <a:spcBef>
                <a:spcPts val="640"/>
              </a:spcBef>
              <a:spcAft>
                <a:spcPts val="0"/>
              </a:spcAft>
              <a:buClr>
                <a:srgbClr val="85B1FF"/>
              </a:buClr>
              <a:buSzPts val="3200"/>
              <a:buNone/>
            </a:pPr>
            <a:r>
              <a:rPr lang="it-IT" b="1" dirty="0">
                <a:solidFill>
                  <a:srgbClr val="85B1FF"/>
                </a:solidFill>
              </a:rPr>
              <a:t>                   </a:t>
            </a:r>
            <a:endParaRPr dirty="0"/>
          </a:p>
          <a:p>
            <a:pPr marL="342900" lvl="0" indent="-342900" algn="l" rtl="0">
              <a:spcBef>
                <a:spcPts val="440"/>
              </a:spcBef>
              <a:spcAft>
                <a:spcPts val="0"/>
              </a:spcAft>
              <a:buClr>
                <a:schemeClr val="dk1"/>
              </a:buClr>
              <a:buSzPts val="2200"/>
              <a:buChar char="•"/>
            </a:pPr>
            <a:r>
              <a:rPr lang="it-IT" sz="2200" dirty="0"/>
              <a:t>Riutilizzazione della metodologia FLIPPED CLASSROOM </a:t>
            </a:r>
            <a:endParaRPr lang="it-IT" dirty="0"/>
          </a:p>
          <a:p>
            <a:pPr marL="0" lvl="0" indent="0" algn="l" rtl="0">
              <a:spcBef>
                <a:spcPts val="440"/>
              </a:spcBef>
              <a:spcAft>
                <a:spcPts val="0"/>
              </a:spcAft>
              <a:buClr>
                <a:schemeClr val="dk1"/>
              </a:buClr>
              <a:buSzPts val="2200"/>
              <a:buNone/>
            </a:pPr>
            <a:endParaRPr lang="it-IT" sz="1800" dirty="0"/>
          </a:p>
          <a:p>
            <a:pPr marL="0" indent="0" algn="just">
              <a:spcBef>
                <a:spcPts val="440"/>
              </a:spcBef>
              <a:buSzPts val="2200"/>
              <a:buNone/>
            </a:pPr>
            <a:r>
              <a:rPr lang="it-IT" sz="1800" dirty="0" smtClean="0"/>
              <a:t>Quest’anno </a:t>
            </a:r>
            <a:r>
              <a:rPr lang="it-IT" sz="1800" dirty="0"/>
              <a:t>gli studenti hanno ottenuto un minor supporto da </a:t>
            </a:r>
            <a:r>
              <a:rPr lang="it-IT" sz="1800" dirty="0" smtClean="0"/>
              <a:t>parte </a:t>
            </a:r>
            <a:r>
              <a:rPr lang="it-IT" sz="1800" dirty="0"/>
              <a:t>degli insegnanti durante lo svolgimento pratico del Progetto, </a:t>
            </a:r>
            <a:r>
              <a:rPr lang="it-IT" sz="1800" dirty="0" smtClean="0"/>
              <a:t>perché </a:t>
            </a:r>
            <a:r>
              <a:rPr lang="it-IT" sz="1800" dirty="0"/>
              <a:t>loro erano più abili nel ricercare anche autonomamente </a:t>
            </a:r>
            <a:r>
              <a:rPr lang="it-IT" sz="1800" dirty="0" smtClean="0"/>
              <a:t>materiale </a:t>
            </a:r>
            <a:r>
              <a:rPr lang="it-IT" sz="1800" dirty="0"/>
              <a:t>su Internet ed erano più motivati dello scorso </a:t>
            </a:r>
            <a:r>
              <a:rPr lang="it-IT" sz="1800" dirty="0" smtClean="0"/>
              <a:t>anno.</a:t>
            </a:r>
            <a:endParaRPr lang="it-IT" dirty="0"/>
          </a:p>
          <a:p>
            <a:pPr marL="0" indent="0" algn="just">
              <a:spcBef>
                <a:spcPts val="440"/>
              </a:spcBef>
              <a:buSzPts val="2200"/>
              <a:buNone/>
            </a:pPr>
            <a:r>
              <a:rPr lang="it-IT" sz="1800" dirty="0" smtClean="0"/>
              <a:t>A </a:t>
            </a:r>
            <a:r>
              <a:rPr lang="it-IT" sz="1800" dirty="0"/>
              <a:t>loro volta gli insegnanti si sono potuti accostare maggiormente </a:t>
            </a:r>
            <a:r>
              <a:rPr lang="it-IT" sz="1800" dirty="0" smtClean="0"/>
              <a:t>ai </a:t>
            </a:r>
            <a:r>
              <a:rPr lang="it-IT" sz="1800" dirty="0"/>
              <a:t>diversi stili </a:t>
            </a:r>
            <a:r>
              <a:rPr lang="it-IT" sz="1800" dirty="0" smtClean="0"/>
              <a:t>cognitivi </a:t>
            </a:r>
            <a:r>
              <a:rPr lang="it-IT" sz="1800" dirty="0"/>
              <a:t>degli alunni, realizzando anche alcune </a:t>
            </a:r>
            <a:r>
              <a:rPr lang="it-IT" sz="1800" dirty="0" smtClean="0"/>
              <a:t>attività </a:t>
            </a:r>
            <a:r>
              <a:rPr lang="it-IT" sz="1800" dirty="0"/>
              <a:t>personalizzate perché meno impegnati a presentare i </a:t>
            </a:r>
            <a:r>
              <a:rPr lang="it-IT" sz="1800" dirty="0" smtClean="0"/>
              <a:t>contenuti.</a:t>
            </a:r>
            <a:endParaRPr sz="1800" dirty="0"/>
          </a:p>
          <a:p>
            <a:pPr marL="457200" lvl="1" indent="0" algn="just">
              <a:spcBef>
                <a:spcPts val="440"/>
              </a:spcBef>
              <a:buSzPts val="2200"/>
              <a:buNone/>
            </a:pPr>
            <a:r>
              <a:rPr lang="it-IT" sz="1800" dirty="0"/>
              <a:t>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txBox="1">
            <a:spLocks noGrp="1"/>
          </p:cNvSpPr>
          <p:nvPr>
            <p:ph type="body" idx="1"/>
          </p:nvPr>
        </p:nvSpPr>
        <p:spPr>
          <a:xfrm>
            <a:off x="457200" y="488428"/>
            <a:ext cx="8229600" cy="5854046"/>
          </a:xfrm>
          <a:prstGeom prst="rect">
            <a:avLst/>
          </a:prstGeom>
          <a:solidFill>
            <a:srgbClr val="B9CDE5"/>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00"/>
              <a:buNone/>
            </a:pPr>
            <a:r>
              <a:rPr lang="it-IT" sz="2200"/>
              <a:t>      </a:t>
            </a:r>
            <a:endParaRPr/>
          </a:p>
          <a:p>
            <a:pPr marL="0" lvl="0" indent="0" algn="l" rtl="0">
              <a:spcBef>
                <a:spcPts val="440"/>
              </a:spcBef>
              <a:spcAft>
                <a:spcPts val="0"/>
              </a:spcAft>
              <a:buClr>
                <a:schemeClr val="dk1"/>
              </a:buClr>
              <a:buSzPts val="2200"/>
              <a:buNone/>
            </a:pPr>
            <a:r>
              <a:rPr lang="it-IT" sz="2200"/>
              <a:t>Indicazione di cosa visionare su Internet:</a:t>
            </a:r>
            <a:endParaRPr/>
          </a:p>
          <a:p>
            <a:pPr marL="0" lvl="0" indent="0" algn="l" rtl="0">
              <a:spcBef>
                <a:spcPts val="44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Char char="•"/>
            </a:pPr>
            <a:r>
              <a:rPr lang="it-IT" sz="2200" u="sng">
                <a:solidFill>
                  <a:schemeClr val="hlink"/>
                </a:solidFill>
                <a:hlinkClick r:id="rId3"/>
              </a:rPr>
              <a:t>www.bbc.co.uk/science/humanbody/body</a:t>
            </a:r>
            <a:endParaRPr sz="2200"/>
          </a:p>
          <a:p>
            <a:pPr marL="342900" lvl="0" indent="-342900" algn="l" rtl="0">
              <a:spcBef>
                <a:spcPts val="440"/>
              </a:spcBef>
              <a:spcAft>
                <a:spcPts val="0"/>
              </a:spcAft>
              <a:buClr>
                <a:schemeClr val="dk1"/>
              </a:buClr>
              <a:buSzPts val="2200"/>
              <a:buChar char="•"/>
            </a:pPr>
            <a:r>
              <a:rPr lang="it-IT" sz="2200" u="sng">
                <a:solidFill>
                  <a:schemeClr val="hlink"/>
                </a:solidFill>
                <a:hlinkClick r:id="rId4"/>
              </a:rPr>
              <a:t>www.kidshealth.org/kid/recipes/</a:t>
            </a:r>
            <a:endParaRPr sz="2200"/>
          </a:p>
          <a:p>
            <a:pPr marL="342900" lvl="0" indent="-342900" algn="l" rtl="0">
              <a:spcBef>
                <a:spcPts val="440"/>
              </a:spcBef>
              <a:spcAft>
                <a:spcPts val="0"/>
              </a:spcAft>
              <a:buClr>
                <a:schemeClr val="dk1"/>
              </a:buClr>
              <a:buSzPts val="2200"/>
              <a:buChar char="•"/>
            </a:pPr>
            <a:r>
              <a:rPr lang="it-IT" sz="2200" u="sng">
                <a:solidFill>
                  <a:schemeClr val="hlink"/>
                </a:solidFill>
                <a:hlinkClick r:id="rId5"/>
              </a:rPr>
              <a:t>www.foodafactoflife.co</a:t>
            </a:r>
            <a:r>
              <a:rPr lang="it-IT" sz="2200"/>
              <a:t>m</a:t>
            </a:r>
            <a:endParaRPr sz="2200"/>
          </a:p>
          <a:p>
            <a:pPr marL="342900" lvl="0" indent="-342900" algn="l" rtl="0">
              <a:spcBef>
                <a:spcPts val="440"/>
              </a:spcBef>
              <a:spcAft>
                <a:spcPts val="0"/>
              </a:spcAft>
              <a:buClr>
                <a:schemeClr val="dk1"/>
              </a:buClr>
              <a:buSzPts val="2200"/>
              <a:buChar char="•"/>
            </a:pPr>
            <a:r>
              <a:rPr lang="it-IT" sz="2200" u="sng">
                <a:solidFill>
                  <a:schemeClr val="hlink"/>
                </a:solidFill>
                <a:hlinkClick r:id="rId6"/>
              </a:rPr>
              <a:t>www.simple.m.wikipedia.org</a:t>
            </a:r>
            <a:endParaRPr sz="2200"/>
          </a:p>
          <a:p>
            <a:pPr marL="342900" lvl="0" indent="-342900" algn="l" rtl="0">
              <a:spcBef>
                <a:spcPts val="440"/>
              </a:spcBef>
              <a:spcAft>
                <a:spcPts val="0"/>
              </a:spcAft>
              <a:buClr>
                <a:schemeClr val="dk1"/>
              </a:buClr>
              <a:buSzPts val="2200"/>
              <a:buChar char="•"/>
            </a:pPr>
            <a:r>
              <a:rPr lang="it-IT" sz="2200"/>
              <a:t>www.englishvillage.wordpress.com</a:t>
            </a:r>
            <a:endParaRPr sz="2200"/>
          </a:p>
          <a:p>
            <a:pPr marL="342900" lvl="0" indent="-342900" algn="l" rtl="0">
              <a:spcBef>
                <a:spcPts val="440"/>
              </a:spcBef>
              <a:spcAft>
                <a:spcPts val="0"/>
              </a:spcAft>
              <a:buClr>
                <a:schemeClr val="dk1"/>
              </a:buClr>
              <a:buSzPts val="2200"/>
              <a:buChar char="•"/>
            </a:pPr>
            <a:r>
              <a:rPr lang="it-IT" sz="2200"/>
              <a:t>The Food Pyramid</a:t>
            </a:r>
            <a:endParaRPr sz="2200"/>
          </a:p>
          <a:p>
            <a:pPr marL="342900" lvl="0" indent="-342900" algn="l" rtl="0">
              <a:spcBef>
                <a:spcPts val="440"/>
              </a:spcBef>
              <a:spcAft>
                <a:spcPts val="0"/>
              </a:spcAft>
              <a:buClr>
                <a:schemeClr val="dk1"/>
              </a:buClr>
              <a:buSzPts val="2200"/>
              <a:buChar char="•"/>
            </a:pPr>
            <a:r>
              <a:rPr lang="it-IT" sz="2200"/>
              <a:t>ISL Collective Eating Habits</a:t>
            </a:r>
            <a:endParaRPr sz="2200"/>
          </a:p>
          <a:p>
            <a:pPr marL="342900" lvl="0" indent="-342900" algn="l" rtl="0">
              <a:spcBef>
                <a:spcPts val="440"/>
              </a:spcBef>
              <a:spcAft>
                <a:spcPts val="0"/>
              </a:spcAft>
              <a:buClr>
                <a:schemeClr val="dk1"/>
              </a:buClr>
              <a:buSzPts val="2200"/>
              <a:buChar char="•"/>
            </a:pPr>
            <a:r>
              <a:rPr lang="it-IT" sz="2200"/>
              <a:t> British Food</a:t>
            </a:r>
            <a:endParaRPr sz="2200"/>
          </a:p>
          <a:p>
            <a:pPr marL="342900" lvl="0" indent="-342900" algn="l" rtl="0">
              <a:spcBef>
                <a:spcPts val="440"/>
              </a:spcBef>
              <a:spcAft>
                <a:spcPts val="0"/>
              </a:spcAft>
              <a:buClr>
                <a:schemeClr val="dk1"/>
              </a:buClr>
              <a:buSzPts val="2200"/>
              <a:buChar char="•"/>
            </a:pPr>
            <a:r>
              <a:rPr lang="it-IT" sz="2200"/>
              <a:t>Google Traduttore e Reverso</a:t>
            </a:r>
            <a:endParaRPr sz="2200"/>
          </a:p>
          <a:p>
            <a:pPr marL="0" lvl="0" indent="0" algn="l" rtl="0">
              <a:spcBef>
                <a:spcPts val="480"/>
              </a:spcBef>
              <a:spcAft>
                <a:spcPts val="0"/>
              </a:spcAft>
              <a:buClr>
                <a:schemeClr val="dk1"/>
              </a:buClr>
              <a:buSzPts val="2400"/>
              <a:buNone/>
            </a:pPr>
            <a:r>
              <a:rPr lang="it-IT" sz="2400"/>
              <a:t> </a:t>
            </a:r>
            <a:endParaRPr sz="2400"/>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7"/>
          <p:cNvSpPr txBox="1">
            <a:spLocks noGrp="1"/>
          </p:cNvSpPr>
          <p:nvPr>
            <p:ph type="body" idx="1"/>
          </p:nvPr>
        </p:nvSpPr>
        <p:spPr>
          <a:xfrm>
            <a:off x="457200" y="718151"/>
            <a:ext cx="8229600" cy="5358185"/>
          </a:xfrm>
          <a:prstGeom prst="rect">
            <a:avLst/>
          </a:prstGeom>
          <a:solidFill>
            <a:srgbClr val="B9CDE5"/>
          </a:solidFill>
          <a:ln>
            <a:noFill/>
          </a:ln>
        </p:spPr>
        <p:txBody>
          <a:bodyPr spcFirstLastPara="1" wrap="square" lIns="91425" tIns="45700" rIns="91425" bIns="45700" anchor="t" anchorCtr="0">
            <a:normAutofit fontScale="70000" lnSpcReduction="20000"/>
          </a:bodyPr>
          <a:lstStyle/>
          <a:p>
            <a:pPr marL="342900" lvl="0" indent="-200660" algn="l" rtl="0">
              <a:spcBef>
                <a:spcPts val="0"/>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it-IT"/>
              <a:t>Comunicazione agli alunni sul tipo di prestazione da svolgere:</a:t>
            </a:r>
            <a:r>
              <a:rPr lang="it-IT" u="sng"/>
              <a:t> compito autentico: “Create a Menu for your last school day ”, scegliendo quali alimenti combinare definendo bene le portate che devono indicare tre scelte.</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it-IT"/>
              <a:t>Prodotti attesi: poster, una presentazione orale e una presentazione digitale.</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it-IT"/>
              <a:t>Tempo: 10 ore</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it-IT"/>
              <a:t>Risorse utilizzabili: Computer, iPad, Internet.</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it-IT"/>
              <a:t>Modalità di valutazione: griglie di valutazione mostrate  agli alunni in modo che abbiano chiaro ciò che viene richiesto loro e i vari livelli.</a:t>
            </a:r>
            <a:endParaRPr/>
          </a:p>
          <a:p>
            <a:pPr marL="0" lvl="0" indent="0" algn="l" rtl="0">
              <a:spcBef>
                <a:spcPts val="448"/>
              </a:spcBef>
              <a:spcAft>
                <a:spcPts val="0"/>
              </a:spcAft>
              <a:buClr>
                <a:schemeClr val="dk1"/>
              </a:buClr>
              <a:buSzPct val="100000"/>
              <a:buNone/>
            </a:pPr>
            <a:r>
              <a:rPr lang="it-IT"/>
              <a:t> </a:t>
            </a:r>
            <a:endParaRPr/>
          </a:p>
          <a:p>
            <a:pPr marL="342900" lvl="0" indent="-200660" algn="l" rtl="0">
              <a:spcBef>
                <a:spcPts val="448"/>
              </a:spcBef>
              <a:spcAft>
                <a:spcPts val="0"/>
              </a:spcAft>
              <a:buClr>
                <a:schemeClr val="dk1"/>
              </a:buClr>
              <a:buSzPct val="100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8"/>
          <p:cNvSpPr txBox="1">
            <a:spLocks noGrp="1"/>
          </p:cNvSpPr>
          <p:nvPr>
            <p:ph type="body" idx="1"/>
          </p:nvPr>
        </p:nvSpPr>
        <p:spPr>
          <a:xfrm>
            <a:off x="457200" y="647504"/>
            <a:ext cx="8229600" cy="5477992"/>
          </a:xfrm>
          <a:prstGeom prst="rect">
            <a:avLst/>
          </a:prstGeom>
          <a:solidFill>
            <a:srgbClr val="B9CDE5"/>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00"/>
              <a:buNone/>
            </a:pPr>
            <a:endParaRPr sz="2200"/>
          </a:p>
          <a:p>
            <a:pPr marL="400050" lvl="1" indent="0" algn="l" rtl="0">
              <a:spcBef>
                <a:spcPts val="440"/>
              </a:spcBef>
              <a:spcAft>
                <a:spcPts val="0"/>
              </a:spcAft>
              <a:buClr>
                <a:schemeClr val="dk1"/>
              </a:buClr>
              <a:buSzPts val="2200"/>
              <a:buNone/>
            </a:pPr>
            <a:r>
              <a:rPr lang="it-IT" sz="2200"/>
              <a:t>Gli studenti vengono divisi in gruppi eterogenei e si comunicano loro le varie fasi di lavoro:</a:t>
            </a:r>
            <a:endParaRPr/>
          </a:p>
          <a:p>
            <a:pPr marL="0" lvl="0" indent="0" algn="l" rtl="0">
              <a:spcBef>
                <a:spcPts val="440"/>
              </a:spcBef>
              <a:spcAft>
                <a:spcPts val="0"/>
              </a:spcAft>
              <a:buClr>
                <a:schemeClr val="dk1"/>
              </a:buClr>
              <a:buSzPts val="2200"/>
              <a:buNone/>
            </a:pPr>
            <a:endParaRPr sz="2200"/>
          </a:p>
          <a:p>
            <a:pPr marL="342900" lvl="0" indent="-342900" algn="l" rtl="0">
              <a:spcBef>
                <a:spcPts val="480"/>
              </a:spcBef>
              <a:spcAft>
                <a:spcPts val="0"/>
              </a:spcAft>
              <a:buClr>
                <a:srgbClr val="17375E"/>
              </a:buClr>
              <a:buSzPts val="2400"/>
              <a:buChar char="•"/>
            </a:pPr>
            <a:r>
              <a:rPr lang="it-IT" sz="2400">
                <a:solidFill>
                  <a:srgbClr val="17375E"/>
                </a:solidFill>
              </a:rPr>
              <a:t>Step 1:  </a:t>
            </a:r>
            <a:r>
              <a:rPr lang="it-IT" sz="2200"/>
              <a:t>Esercizi di ‘warm up’  sul cibo affrontato nelle lezioni curricolari (libro di testo e schede: ’What the British eat’, ‘Healthy Food’ ,’Curiosità sul cibo inglese’) e  ricercare e  leggere su Internet la ricetta dell’Apple Pie (dolce tipico Britannico) e della Quiche Lorraine (torta salata tipica francese) traducendo gli ingredienti non conosciuti  con il dizionario on-line, ricopiarli tutti, scrivere la preparazione  delle torte utilizzando il lessico specifico,  disegnare i vari passaggi su di un cartoncino in modo personale e creativo o corredare di immagini.</a:t>
            </a:r>
            <a:endParaRPr sz="2200"/>
          </a:p>
          <a:p>
            <a:pPr marL="0" lvl="0" indent="0" algn="l" rtl="0">
              <a:spcBef>
                <a:spcPts val="480"/>
              </a:spcBef>
              <a:spcAft>
                <a:spcPts val="0"/>
              </a:spcAft>
              <a:buClr>
                <a:schemeClr val="dk1"/>
              </a:buClr>
              <a:buSzPts val="2400"/>
              <a:buNone/>
            </a:pPr>
            <a:r>
              <a:rPr lang="it-IT" sz="2400"/>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body" idx="1"/>
          </p:nvPr>
        </p:nvSpPr>
        <p:spPr>
          <a:xfrm>
            <a:off x="457200" y="459841"/>
            <a:ext cx="8229600" cy="5931794"/>
          </a:xfrm>
          <a:prstGeom prst="rect">
            <a:avLst/>
          </a:prstGeom>
          <a:solidFill>
            <a:srgbClr val="B9CDE5"/>
          </a:solidFill>
          <a:ln>
            <a:noFill/>
          </a:ln>
        </p:spPr>
        <p:txBody>
          <a:bodyPr spcFirstLastPara="1" wrap="square" lIns="91425" tIns="45700" rIns="91425" bIns="45700" anchor="t" anchorCtr="0">
            <a:normAutofit/>
          </a:bodyPr>
          <a:lstStyle/>
          <a:p>
            <a:pPr marL="342900" lvl="0" indent="-190500" algn="l" rtl="0">
              <a:spcBef>
                <a:spcPts val="0"/>
              </a:spcBef>
              <a:spcAft>
                <a:spcPts val="0"/>
              </a:spcAft>
              <a:buClr>
                <a:schemeClr val="dk1"/>
              </a:buClr>
              <a:buSzPts val="2400"/>
              <a:buNone/>
            </a:pPr>
            <a:endParaRPr sz="2400">
              <a:solidFill>
                <a:srgbClr val="17375E"/>
              </a:solidFill>
            </a:endParaRPr>
          </a:p>
          <a:p>
            <a:pPr marL="342900" lvl="0" indent="-342900" algn="l" rtl="0">
              <a:spcBef>
                <a:spcPts val="440"/>
              </a:spcBef>
              <a:spcAft>
                <a:spcPts val="0"/>
              </a:spcAft>
              <a:buClr>
                <a:srgbClr val="17375E"/>
              </a:buClr>
              <a:buSzPts val="2200"/>
              <a:buChar char="•"/>
            </a:pPr>
            <a:r>
              <a:rPr lang="it-IT" sz="2200">
                <a:solidFill>
                  <a:srgbClr val="17375E"/>
                </a:solidFill>
              </a:rPr>
              <a:t>Step 2 </a:t>
            </a:r>
            <a:r>
              <a:rPr lang="it-IT" sz="2200"/>
              <a:t>: ‘What’s on the Menu?’: progettare un Menu salutare scegliendo quali alimenti combinare, definendo bene le portate, giustificando le scelte. Realizzare un menu cartaceo con tutto ciò che è previsto per legge, con una scelta di tre starters, tre </a:t>
            </a:r>
            <a:r>
              <a:rPr lang="it-IT" sz="2200" i="1"/>
              <a:t>main courses</a:t>
            </a:r>
            <a:r>
              <a:rPr lang="it-IT" sz="2200"/>
              <a:t>, tre dessert e bavande, scrivendo anche i prezzi in sterline.</a:t>
            </a:r>
            <a:endParaRPr/>
          </a:p>
          <a:p>
            <a:pPr marL="0" lvl="0" indent="0" algn="l" rtl="0">
              <a:spcBef>
                <a:spcPts val="44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Char char="•"/>
            </a:pPr>
            <a:r>
              <a:rPr lang="it-IT" sz="2200"/>
              <a:t>A questo punto i ragazzi valuteranno quali informazioni ritengono necessarie e adatte per creare il loro Menu, evidenziando le caratteristiche del cibo sano e salutare.</a:t>
            </a:r>
            <a:endParaRPr/>
          </a:p>
          <a:p>
            <a:pPr marL="0" lvl="0" indent="0" algn="l" rtl="0">
              <a:spcBef>
                <a:spcPts val="44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Char char="•"/>
            </a:pPr>
            <a:r>
              <a:rPr lang="it-IT" sz="2200"/>
              <a:t>Per favorire ulteriormente il loro apprendimento vengono forniti loro ‘chunks’ utilizzabili per guidarli nel parlare unicamente in inglese durante tutte le fasi del progetto.</a:t>
            </a:r>
            <a:endParaRPr sz="2200"/>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A15D"/>
              </a:buClr>
              <a:buSzPct val="100000"/>
              <a:buFont typeface="Calibri"/>
              <a:buNone/>
            </a:pPr>
            <a:r>
              <a:rPr lang="it-IT" b="1">
                <a:solidFill>
                  <a:srgbClr val="FFA15D"/>
                </a:solidFill>
              </a:rPr>
              <a:t>CREATE A CELEBRITY PROFILE</a:t>
            </a:r>
            <a:br>
              <a:rPr lang="it-IT" b="1">
                <a:solidFill>
                  <a:srgbClr val="FFA15D"/>
                </a:solidFill>
              </a:rPr>
            </a:br>
            <a:r>
              <a:rPr lang="it-IT" sz="3100" b="1">
                <a:solidFill>
                  <a:srgbClr val="FFA15D"/>
                </a:solidFill>
              </a:rPr>
              <a:t>1^ ANNUALITÀ </a:t>
            </a:r>
            <a:endParaRPr/>
          </a:p>
        </p:txBody>
      </p:sp>
      <p:sp>
        <p:nvSpPr>
          <p:cNvPr id="90" name="Google Shape;90;p2"/>
          <p:cNvSpPr txBox="1">
            <a:spLocks noGrp="1"/>
          </p:cNvSpPr>
          <p:nvPr>
            <p:ph type="body" idx="1"/>
          </p:nvPr>
        </p:nvSpPr>
        <p:spPr>
          <a:xfrm>
            <a:off x="457200" y="1499421"/>
            <a:ext cx="8229600" cy="5021317"/>
          </a:xfrm>
          <a:prstGeom prst="rect">
            <a:avLst/>
          </a:prstGeom>
          <a:solidFill>
            <a:srgbClr val="FBD4B4"/>
          </a:solidFill>
          <a:ln>
            <a:noFill/>
          </a:ln>
        </p:spPr>
        <p:txBody>
          <a:bodyPr spcFirstLastPara="1" wrap="square" lIns="91425" tIns="45700" rIns="91425" bIns="45700" anchor="t" anchorCtr="0">
            <a:normAutofit fontScale="62500" lnSpcReduction="20000"/>
          </a:bodyPr>
          <a:lstStyle/>
          <a:p>
            <a:pPr marL="0" lvl="0" indent="0" algn="l" rtl="0">
              <a:spcBef>
                <a:spcPts val="0"/>
              </a:spcBef>
              <a:spcAft>
                <a:spcPts val="0"/>
              </a:spcAft>
              <a:buClr>
                <a:schemeClr val="dk1"/>
              </a:buClr>
              <a:buSzPct val="100000"/>
              <a:buNone/>
            </a:pPr>
            <a:r>
              <a:rPr lang="it-IT"/>
              <a:t>Rivolto agli alunni delle classi 1A- 1C -1H della Scuola Secondaria di primo grado</a:t>
            </a:r>
            <a:endParaRPr/>
          </a:p>
          <a:p>
            <a:pPr marL="0" lvl="0" indent="0" algn="l" rtl="0">
              <a:spcBef>
                <a:spcPts val="400"/>
              </a:spcBef>
              <a:spcAft>
                <a:spcPts val="0"/>
              </a:spcAft>
              <a:buClr>
                <a:schemeClr val="dk1"/>
              </a:buClr>
              <a:buSzPct val="100000"/>
              <a:buNone/>
            </a:pPr>
            <a:endParaRPr/>
          </a:p>
          <a:p>
            <a:pPr marL="0" lvl="0" indent="0" algn="l" rtl="0">
              <a:spcBef>
                <a:spcPts val="400"/>
              </a:spcBef>
              <a:spcAft>
                <a:spcPts val="0"/>
              </a:spcAft>
              <a:buClr>
                <a:schemeClr val="dk1"/>
              </a:buClr>
              <a:buSzPct val="100000"/>
              <a:buNone/>
            </a:pPr>
            <a:r>
              <a:rPr lang="it-IT"/>
              <a:t>Apprendimento permanente: </a:t>
            </a:r>
            <a:endParaRPr/>
          </a:p>
          <a:p>
            <a:pPr marL="0" lvl="0" indent="0" algn="l" rtl="0">
              <a:spcBef>
                <a:spcPts val="400"/>
              </a:spcBef>
              <a:spcAft>
                <a:spcPts val="0"/>
              </a:spcAft>
              <a:buClr>
                <a:schemeClr val="dk1"/>
              </a:buClr>
              <a:buSzPct val="100000"/>
              <a:buNone/>
            </a:pPr>
            <a:endParaRPr/>
          </a:p>
          <a:p>
            <a:pPr marL="0" lvl="0" indent="0" algn="l" rtl="0">
              <a:spcBef>
                <a:spcPts val="400"/>
              </a:spcBef>
              <a:spcAft>
                <a:spcPts val="0"/>
              </a:spcAft>
              <a:buClr>
                <a:schemeClr val="dk1"/>
              </a:buClr>
              <a:buSzPct val="100000"/>
              <a:buNone/>
            </a:pPr>
            <a:r>
              <a:rPr lang="it-IT" u="sng"/>
              <a:t>Competenze:  </a:t>
            </a:r>
            <a:endParaRPr/>
          </a:p>
          <a:p>
            <a:pPr marL="342900" lvl="0" indent="-342900" algn="l" rtl="0">
              <a:spcBef>
                <a:spcPts val="400"/>
              </a:spcBef>
              <a:spcAft>
                <a:spcPts val="0"/>
              </a:spcAft>
              <a:buClr>
                <a:schemeClr val="dk1"/>
              </a:buClr>
              <a:buSzPct val="100000"/>
              <a:buFont typeface="Noto Sans Symbols"/>
              <a:buChar char="▪"/>
            </a:pPr>
            <a:r>
              <a:rPr lang="it-IT"/>
              <a:t>Comunicazione in lingua straniera</a:t>
            </a:r>
            <a:endParaRPr/>
          </a:p>
          <a:p>
            <a:pPr marL="342900" lvl="0" indent="-342900" algn="l" rtl="0">
              <a:spcBef>
                <a:spcPts val="400"/>
              </a:spcBef>
              <a:spcAft>
                <a:spcPts val="0"/>
              </a:spcAft>
              <a:buClr>
                <a:schemeClr val="dk1"/>
              </a:buClr>
              <a:buSzPct val="100000"/>
              <a:buFont typeface="Noto Sans Symbols"/>
              <a:buChar char="▪"/>
            </a:pPr>
            <a:r>
              <a:rPr lang="it-IT"/>
              <a:t>Competenze digitali</a:t>
            </a:r>
            <a:endParaRPr/>
          </a:p>
          <a:p>
            <a:pPr marL="342900" lvl="0" indent="-342900" algn="l" rtl="0">
              <a:spcBef>
                <a:spcPts val="400"/>
              </a:spcBef>
              <a:spcAft>
                <a:spcPts val="0"/>
              </a:spcAft>
              <a:buClr>
                <a:schemeClr val="dk1"/>
              </a:buClr>
              <a:buSzPct val="100000"/>
              <a:buFont typeface="Noto Sans Symbols"/>
              <a:buChar char="▪"/>
            </a:pPr>
            <a:r>
              <a:rPr lang="it-IT"/>
              <a:t>Imparare ad imparare</a:t>
            </a:r>
            <a:endParaRPr/>
          </a:p>
          <a:p>
            <a:pPr marL="342900" lvl="0" indent="-342900" algn="l" rtl="0">
              <a:spcBef>
                <a:spcPts val="400"/>
              </a:spcBef>
              <a:spcAft>
                <a:spcPts val="0"/>
              </a:spcAft>
              <a:buClr>
                <a:schemeClr val="dk1"/>
              </a:buClr>
              <a:buSzPct val="100000"/>
              <a:buFont typeface="Noto Sans Symbols"/>
              <a:buChar char="▪"/>
            </a:pPr>
            <a:r>
              <a:rPr lang="it-IT"/>
              <a:t> Spirito d’iniziativa</a:t>
            </a:r>
            <a:endParaRPr/>
          </a:p>
          <a:p>
            <a:pPr marL="0" lvl="0" indent="0" algn="l" rtl="0">
              <a:spcBef>
                <a:spcPts val="400"/>
              </a:spcBef>
              <a:spcAft>
                <a:spcPts val="0"/>
              </a:spcAft>
              <a:buClr>
                <a:schemeClr val="dk1"/>
              </a:buClr>
              <a:buSzPct val="100000"/>
              <a:buNone/>
            </a:pPr>
            <a:r>
              <a:rPr lang="it-IT"/>
              <a:t> </a:t>
            </a:r>
            <a:endParaRPr/>
          </a:p>
          <a:p>
            <a:pPr marL="0" lvl="0" indent="0" algn="l" rtl="0">
              <a:spcBef>
                <a:spcPts val="400"/>
              </a:spcBef>
              <a:spcAft>
                <a:spcPts val="0"/>
              </a:spcAft>
              <a:buClr>
                <a:schemeClr val="dk1"/>
              </a:buClr>
              <a:buSzPct val="100000"/>
              <a:buNone/>
            </a:pPr>
            <a:r>
              <a:rPr lang="it-IT" u="sng"/>
              <a:t>Competenze chiave di cittadinanza:</a:t>
            </a:r>
            <a:endParaRPr/>
          </a:p>
          <a:p>
            <a:pPr marL="342900" lvl="0" indent="-342900" algn="l" rtl="0">
              <a:spcBef>
                <a:spcPts val="400"/>
              </a:spcBef>
              <a:spcAft>
                <a:spcPts val="0"/>
              </a:spcAft>
              <a:buClr>
                <a:schemeClr val="dk1"/>
              </a:buClr>
              <a:buSzPct val="100000"/>
              <a:buFont typeface="Noto Sans Symbols"/>
              <a:buChar char="▪"/>
            </a:pPr>
            <a:r>
              <a:rPr lang="it-IT"/>
              <a:t> Progettare</a:t>
            </a:r>
            <a:endParaRPr/>
          </a:p>
          <a:p>
            <a:pPr marL="342900" lvl="0" indent="-342900" algn="l" rtl="0">
              <a:spcBef>
                <a:spcPts val="400"/>
              </a:spcBef>
              <a:spcAft>
                <a:spcPts val="0"/>
              </a:spcAft>
              <a:buClr>
                <a:schemeClr val="dk1"/>
              </a:buClr>
              <a:buSzPct val="100000"/>
              <a:buFont typeface="Noto Sans Symbols"/>
              <a:buChar char="▪"/>
            </a:pPr>
            <a:r>
              <a:rPr lang="it-IT"/>
              <a:t> Comunicare</a:t>
            </a:r>
            <a:endParaRPr/>
          </a:p>
          <a:p>
            <a:pPr marL="342900" lvl="0" indent="-342900" algn="l" rtl="0">
              <a:spcBef>
                <a:spcPts val="400"/>
              </a:spcBef>
              <a:spcAft>
                <a:spcPts val="0"/>
              </a:spcAft>
              <a:buClr>
                <a:schemeClr val="dk1"/>
              </a:buClr>
              <a:buSzPct val="100000"/>
              <a:buFont typeface="Noto Sans Symbols"/>
              <a:buChar char="▪"/>
            </a:pPr>
            <a:r>
              <a:rPr lang="it-IT"/>
              <a:t> Collaborare e partecipare</a:t>
            </a:r>
            <a:endParaRPr/>
          </a:p>
          <a:p>
            <a:pPr marL="342900" lvl="0" indent="-342900" algn="l" rtl="0">
              <a:spcBef>
                <a:spcPts val="400"/>
              </a:spcBef>
              <a:spcAft>
                <a:spcPts val="0"/>
              </a:spcAft>
              <a:buClr>
                <a:schemeClr val="dk1"/>
              </a:buClr>
              <a:buSzPct val="100000"/>
              <a:buFont typeface="Noto Sans Symbols"/>
              <a:buChar char="▪"/>
            </a:pPr>
            <a:r>
              <a:rPr lang="it-IT"/>
              <a:t> Acquisire e interpretare l’informazione</a:t>
            </a:r>
            <a:endParaRPr/>
          </a:p>
          <a:p>
            <a:pPr marL="0" lvl="0" indent="0" algn="l" rtl="0">
              <a:spcBef>
                <a:spcPts val="400"/>
              </a:spcBef>
              <a:spcAft>
                <a:spcPts val="0"/>
              </a:spcAft>
              <a:buClr>
                <a:schemeClr val="dk1"/>
              </a:buClr>
              <a:buSzPct val="10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body" idx="1"/>
          </p:nvPr>
        </p:nvSpPr>
        <p:spPr>
          <a:xfrm>
            <a:off x="457200" y="336908"/>
            <a:ext cx="8229600" cy="6051366"/>
          </a:xfrm>
          <a:prstGeom prst="rect">
            <a:avLst/>
          </a:prstGeom>
          <a:solidFill>
            <a:srgbClr val="B9CDE5"/>
          </a:solidFill>
          <a:ln>
            <a:noFill/>
          </a:ln>
        </p:spPr>
        <p:txBody>
          <a:bodyPr spcFirstLastPara="1" wrap="square" lIns="91425" tIns="45700" rIns="91425" bIns="45700" anchor="t" anchorCtr="0">
            <a:normAutofit fontScale="32500" lnSpcReduction="20000"/>
          </a:bodyPr>
          <a:lstStyle/>
          <a:p>
            <a:pPr marL="342900" lvl="0" indent="-270700" algn="l" rtl="0">
              <a:spcBef>
                <a:spcPts val="0"/>
              </a:spcBef>
              <a:spcAft>
                <a:spcPts val="0"/>
              </a:spcAft>
              <a:buClr>
                <a:schemeClr val="dk1"/>
              </a:buClr>
              <a:buSzPct val="100000"/>
              <a:buNone/>
            </a:pPr>
            <a:endParaRPr sz="3500">
              <a:solidFill>
                <a:srgbClr val="17375E"/>
              </a:solidFill>
            </a:endParaRPr>
          </a:p>
          <a:p>
            <a:pPr marL="342900" lvl="0" indent="-270700" algn="l" rtl="0">
              <a:spcBef>
                <a:spcPts val="227"/>
              </a:spcBef>
              <a:spcAft>
                <a:spcPts val="0"/>
              </a:spcAft>
              <a:buClr>
                <a:schemeClr val="dk1"/>
              </a:buClr>
              <a:buSzPct val="100000"/>
              <a:buNone/>
            </a:pPr>
            <a:endParaRPr sz="3500">
              <a:solidFill>
                <a:srgbClr val="17375E"/>
              </a:solidFill>
            </a:endParaRPr>
          </a:p>
          <a:p>
            <a:pPr marL="342900" lvl="0" indent="-342900" algn="l" rtl="0">
              <a:spcBef>
                <a:spcPts val="442"/>
              </a:spcBef>
              <a:spcAft>
                <a:spcPts val="0"/>
              </a:spcAft>
              <a:buClr>
                <a:srgbClr val="17375E"/>
              </a:buClr>
              <a:buSzPct val="100000"/>
              <a:buChar char="•"/>
            </a:pPr>
            <a:r>
              <a:rPr lang="it-IT" sz="6800">
                <a:solidFill>
                  <a:srgbClr val="17375E"/>
                </a:solidFill>
              </a:rPr>
              <a:t>Step 3 </a:t>
            </a:r>
            <a:r>
              <a:rPr lang="it-IT" sz="6800"/>
              <a:t>(Presentation): Presentazione alla classe dei propri Menu incollati su poster, spiegandoli e dicendo perché hanno scelto quei piatti. Autovalutazione dei lavori prodotti. Riflessione corale e obiettiva sul modo di lavorare e dei prodotti finali realizzati.</a:t>
            </a:r>
            <a:endParaRPr sz="6800"/>
          </a:p>
          <a:p>
            <a:pPr marL="0" lvl="0" indent="0" algn="l" rtl="0">
              <a:spcBef>
                <a:spcPts val="442"/>
              </a:spcBef>
              <a:spcAft>
                <a:spcPts val="0"/>
              </a:spcAft>
              <a:buClr>
                <a:schemeClr val="dk1"/>
              </a:buClr>
              <a:buSzPct val="100000"/>
              <a:buNone/>
            </a:pPr>
            <a:r>
              <a:rPr lang="it-IT" sz="6800"/>
              <a:t> </a:t>
            </a:r>
            <a:endParaRPr/>
          </a:p>
          <a:p>
            <a:pPr marL="342900" lvl="0" indent="-342900" algn="l" rtl="0">
              <a:spcBef>
                <a:spcPts val="442"/>
              </a:spcBef>
              <a:spcAft>
                <a:spcPts val="0"/>
              </a:spcAft>
              <a:buClr>
                <a:srgbClr val="17375E"/>
              </a:buClr>
              <a:buSzPct val="100000"/>
              <a:buChar char="•"/>
            </a:pPr>
            <a:r>
              <a:rPr lang="it-IT" sz="6800">
                <a:solidFill>
                  <a:srgbClr val="17375E"/>
                </a:solidFill>
              </a:rPr>
              <a:t>Step 4</a:t>
            </a:r>
            <a:r>
              <a:rPr lang="it-IT" sz="6800"/>
              <a:t>: Realizzare una presentazione digitale utilizzando Power Point o Adobe Spark Video, usando le informazioni presenti nel menu inventato da loro e su Internet. Confronto e condivisione di idee nei vari gruppi.</a:t>
            </a:r>
            <a:endParaRPr/>
          </a:p>
          <a:p>
            <a:pPr marL="342900" lvl="0" indent="-276860" algn="l" rtl="0">
              <a:spcBef>
                <a:spcPts val="208"/>
              </a:spcBef>
              <a:spcAft>
                <a:spcPts val="0"/>
              </a:spcAft>
              <a:buClr>
                <a:schemeClr val="dk1"/>
              </a:buClr>
              <a:buSzPct val="100000"/>
              <a:buNone/>
            </a:pPr>
            <a:endParaRPr/>
          </a:p>
          <a:p>
            <a:pPr marL="342900" lvl="0" indent="-342900" algn="l" rtl="0">
              <a:spcBef>
                <a:spcPts val="442"/>
              </a:spcBef>
              <a:spcAft>
                <a:spcPts val="0"/>
              </a:spcAft>
              <a:buClr>
                <a:schemeClr val="dk1"/>
              </a:buClr>
              <a:buSzPct val="100000"/>
              <a:buChar char="•"/>
            </a:pPr>
            <a:r>
              <a:rPr lang="it-IT" sz="6800"/>
              <a:t>I gruppi, una volta terminate le presentazioni digitale, le presentano alla classe alla LIM.</a:t>
            </a:r>
            <a:endParaRPr/>
          </a:p>
          <a:p>
            <a:pPr marL="0" lvl="0" indent="0" algn="l" rtl="0">
              <a:spcBef>
                <a:spcPts val="208"/>
              </a:spcBef>
              <a:spcAft>
                <a:spcPts val="0"/>
              </a:spcAft>
              <a:buClr>
                <a:schemeClr val="dk1"/>
              </a:buClr>
              <a:buSzPct val="100000"/>
              <a:buNone/>
            </a:pPr>
            <a:endParaRPr/>
          </a:p>
          <a:p>
            <a:pPr marL="342900" lvl="0" indent="-342900" algn="l" rtl="0">
              <a:spcBef>
                <a:spcPts val="442"/>
              </a:spcBef>
              <a:spcAft>
                <a:spcPts val="0"/>
              </a:spcAft>
              <a:buClr>
                <a:schemeClr val="dk1"/>
              </a:buClr>
              <a:buSzPct val="100000"/>
              <a:buChar char="•"/>
            </a:pPr>
            <a:r>
              <a:rPr lang="it-IT" sz="6800"/>
              <a:t>(Attraverso questa attività si può  valutare ciò che ogni alunno sa fare, quali padronanze possiede, anche le più semplici. In questo modo è possibile attestare competenze a tutti gli alunni, poiché tutte le persone ne possiedono, anche a livelli molto semplici).</a:t>
            </a:r>
            <a:endParaRPr/>
          </a:p>
          <a:p>
            <a:pPr marL="0" lvl="0" indent="0" algn="l" rtl="0">
              <a:spcBef>
                <a:spcPts val="208"/>
              </a:spcBef>
              <a:spcAft>
                <a:spcPts val="0"/>
              </a:spcAft>
              <a:buClr>
                <a:schemeClr val="dk1"/>
              </a:buClr>
              <a:buSzPct val="100000"/>
              <a:buNone/>
            </a:pPr>
            <a:endParaRPr/>
          </a:p>
          <a:p>
            <a:pPr marL="342900" lvl="0" indent="-342900" algn="l" rtl="0">
              <a:spcBef>
                <a:spcPts val="442"/>
              </a:spcBef>
              <a:spcAft>
                <a:spcPts val="0"/>
              </a:spcAft>
              <a:buClr>
                <a:schemeClr val="dk1"/>
              </a:buClr>
              <a:buSzPct val="100000"/>
              <a:buChar char="•"/>
            </a:pPr>
            <a:r>
              <a:rPr lang="it-IT" sz="6800"/>
              <a:t>Al termine del progetto gli alunni risponderanno anonimamente ad un monitoraggio di gradimento.</a:t>
            </a:r>
            <a:endParaRPr sz="6800"/>
          </a:p>
          <a:p>
            <a:pPr marL="0" lvl="0" indent="0" algn="l" rtl="0">
              <a:spcBef>
                <a:spcPts val="208"/>
              </a:spcBef>
              <a:spcAft>
                <a:spcPts val="0"/>
              </a:spcAft>
              <a:buClr>
                <a:schemeClr val="dk1"/>
              </a:buClr>
              <a:buSzPct val="100000"/>
              <a:buNone/>
            </a:pPr>
            <a:r>
              <a:rPr lang="it-IT"/>
              <a:t> </a:t>
            </a:r>
            <a:endParaRPr/>
          </a:p>
          <a:p>
            <a:pPr marL="342900" lvl="0" indent="-276860" algn="l" rtl="0">
              <a:spcBef>
                <a:spcPts val="208"/>
              </a:spcBef>
              <a:spcAft>
                <a:spcPts val="0"/>
              </a:spcAft>
              <a:buClr>
                <a:schemeClr val="dk1"/>
              </a:buClr>
              <a:buSzPct val="100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body" idx="1"/>
          </p:nvPr>
        </p:nvSpPr>
        <p:spPr>
          <a:xfrm>
            <a:off x="457200" y="505360"/>
            <a:ext cx="8229600" cy="4351775"/>
          </a:xfrm>
          <a:prstGeom prst="rect">
            <a:avLst/>
          </a:prstGeom>
          <a:solidFill>
            <a:srgbClr val="B7CCE4"/>
          </a:solid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a:p>
            <a:pPr marL="342900" lvl="0" indent="-342900" algn="l" rtl="0">
              <a:spcBef>
                <a:spcPts val="440"/>
              </a:spcBef>
              <a:spcAft>
                <a:spcPts val="0"/>
              </a:spcAft>
              <a:buClr>
                <a:schemeClr val="dk1"/>
              </a:buClr>
              <a:buSzPts val="2200"/>
              <a:buChar char="•"/>
            </a:pPr>
            <a:r>
              <a:rPr lang="it-IT" sz="2200"/>
              <a:t>L’insegnante durante le varie fasi di lavoro stimola, struttura e guida il lavoro dei ragazzi. Inoltre valuta le loro performance attraverso le griglie di valutazione ad ogni fase di lavoro (Si inseriscono a titolo esemplificativo alcuni materiali nelle slide successive).</a:t>
            </a:r>
            <a:endParaRPr sz="2200"/>
          </a:p>
          <a:p>
            <a:pPr marL="0" lvl="0" indent="0" algn="l" rtl="0">
              <a:spcBef>
                <a:spcPts val="44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Char char="•"/>
            </a:pPr>
            <a:r>
              <a:rPr lang="it-IT" sz="2200"/>
              <a:t>Le prestazioni finali dei ragazzi vengono caricate sulla classe virtuale Edmodo e sul registro elettronico Spaggiari in modo che alunni, genitori e colleghi di altre classi possano prendere visione del progetto svolto.</a:t>
            </a:r>
            <a:endParaRPr sz="2200"/>
          </a:p>
          <a:p>
            <a:pPr marL="342900" lvl="0" indent="-203200" algn="l" rtl="0">
              <a:spcBef>
                <a:spcPts val="440"/>
              </a:spcBef>
              <a:spcAft>
                <a:spcPts val="0"/>
              </a:spcAft>
              <a:buClr>
                <a:schemeClr val="dk1"/>
              </a:buClr>
              <a:buSzPts val="2200"/>
              <a:buNone/>
            </a:pP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2" descr="GRIGLIA 2 .jpg"/>
          <p:cNvPicPr preferRelativeResize="0">
            <a:picLocks noGrp="1"/>
          </p:cNvPicPr>
          <p:nvPr>
            <p:ph type="body" idx="1"/>
          </p:nvPr>
        </p:nvPicPr>
        <p:blipFill rotWithShape="1">
          <a:blip r:embed="rId3">
            <a:alphaModFix/>
          </a:blip>
          <a:srcRect t="5782" b="5782"/>
          <a:stretch/>
        </p:blipFill>
        <p:spPr>
          <a:xfrm>
            <a:off x="457200" y="479444"/>
            <a:ext cx="8229600" cy="5882914"/>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aphicFrame>
        <p:nvGraphicFramePr>
          <p:cNvPr id="197" name="Google Shape;197;p23"/>
          <p:cNvGraphicFramePr/>
          <p:nvPr/>
        </p:nvGraphicFramePr>
        <p:xfrm>
          <a:off x="282208" y="100778"/>
          <a:ext cx="3000000" cy="3000000"/>
        </p:xfrm>
        <a:graphic>
          <a:graphicData uri="http://schemas.openxmlformats.org/drawingml/2006/table">
            <a:tbl>
              <a:tblPr firstRow="1" bandRow="1">
                <a:noFill/>
                <a:tableStyleId>{5EB12004-A20E-4923-A76A-8F808B793C4D}</a:tableStyleId>
              </a:tblPr>
              <a:tblGrid>
                <a:gridCol w="6269025">
                  <a:extLst>
                    <a:ext uri="{9D8B030D-6E8A-4147-A177-3AD203B41FA5}">
                      <a16:colId xmlns:a16="http://schemas.microsoft.com/office/drawing/2014/main" val="20000"/>
                    </a:ext>
                  </a:extLst>
                </a:gridCol>
                <a:gridCol w="221725">
                  <a:extLst>
                    <a:ext uri="{9D8B030D-6E8A-4147-A177-3AD203B41FA5}">
                      <a16:colId xmlns:a16="http://schemas.microsoft.com/office/drawing/2014/main" val="20001"/>
                    </a:ext>
                  </a:extLst>
                </a:gridCol>
                <a:gridCol w="241200">
                  <a:extLst>
                    <a:ext uri="{9D8B030D-6E8A-4147-A177-3AD203B41FA5}">
                      <a16:colId xmlns:a16="http://schemas.microsoft.com/office/drawing/2014/main" val="20002"/>
                    </a:ext>
                  </a:extLst>
                </a:gridCol>
                <a:gridCol w="1776150">
                  <a:extLst>
                    <a:ext uri="{9D8B030D-6E8A-4147-A177-3AD203B41FA5}">
                      <a16:colId xmlns:a16="http://schemas.microsoft.com/office/drawing/2014/main" val="20003"/>
                    </a:ext>
                  </a:extLst>
                </a:gridCol>
              </a:tblGrid>
              <a:tr h="857650">
                <a:tc>
                  <a:txBody>
                    <a:bodyPr/>
                    <a:lstStyle/>
                    <a:p>
                      <a:pPr marL="0" marR="0" lvl="0" indent="0" algn="l" rtl="0">
                        <a:spcBef>
                          <a:spcPts val="0"/>
                        </a:spcBef>
                        <a:spcAft>
                          <a:spcPts val="0"/>
                        </a:spcAft>
                        <a:buNone/>
                      </a:pPr>
                      <a:r>
                        <a:rPr lang="it-IT" sz="1800" u="none" strike="noStrike" cap="none"/>
                        <a:t>PERSONAL REFLECTION AFTER THE LAB EXPERIENCE</a:t>
                      </a:r>
                      <a:endParaRPr/>
                    </a:p>
                    <a:p>
                      <a:pPr marL="0" marR="0" lvl="0" indent="0" algn="l" rtl="0">
                        <a:spcBef>
                          <a:spcPts val="0"/>
                        </a:spcBef>
                        <a:spcAft>
                          <a:spcPts val="0"/>
                        </a:spcAft>
                        <a:buNone/>
                      </a:pPr>
                      <a:r>
                        <a:rPr lang="it-IT" sz="1800" b="0"/>
                        <a:t>Nell’attività di laboratorio svolta in lingua inglese</a:t>
                      </a:r>
                      <a:endParaRPr/>
                    </a:p>
                  </a:txBody>
                  <a:tcPr marL="91450" marR="91450" marT="45725" marB="45725"/>
                </a:tc>
                <a:tc>
                  <a:txBody>
                    <a:bodyPr/>
                    <a:lstStyle/>
                    <a:p>
                      <a:pPr marL="0" marR="0" lvl="0" indent="0" algn="l" rtl="0">
                        <a:spcBef>
                          <a:spcPts val="0"/>
                        </a:spcBef>
                        <a:spcAft>
                          <a:spcPts val="0"/>
                        </a:spcAft>
                        <a:buNone/>
                      </a:pPr>
                      <a:r>
                        <a:rPr lang="it-IT" sz="1800"/>
                        <a:t>SI </a:t>
                      </a:r>
                      <a:endParaRPr/>
                    </a:p>
                  </a:txBody>
                  <a:tcPr marL="91450" marR="91450" marT="45725" marB="45725"/>
                </a:tc>
                <a:tc>
                  <a:txBody>
                    <a:bodyPr/>
                    <a:lstStyle/>
                    <a:p>
                      <a:pPr marL="0" marR="0" lvl="0" indent="0" algn="l" rtl="0">
                        <a:spcBef>
                          <a:spcPts val="0"/>
                        </a:spcBef>
                        <a:spcAft>
                          <a:spcPts val="0"/>
                        </a:spcAft>
                        <a:buNone/>
                      </a:pPr>
                      <a:r>
                        <a:rPr lang="it-IT" sz="1800"/>
                        <a:t>NO   </a:t>
                      </a:r>
                      <a:endParaRPr/>
                    </a:p>
                  </a:txBody>
                  <a:tcPr marL="91450" marR="91450" marT="45725" marB="45725"/>
                </a:tc>
                <a:tc>
                  <a:txBody>
                    <a:bodyPr/>
                    <a:lstStyle/>
                    <a:p>
                      <a:pPr marL="0" marR="0" lvl="0" indent="0" algn="l" rtl="0">
                        <a:spcBef>
                          <a:spcPts val="0"/>
                        </a:spcBef>
                        <a:spcAft>
                          <a:spcPts val="0"/>
                        </a:spcAft>
                        <a:buNone/>
                      </a:pPr>
                      <a:r>
                        <a:rPr lang="it-IT" sz="1800"/>
                        <a:t>     PERCHÈ</a:t>
                      </a:r>
                      <a:endParaRPr/>
                    </a:p>
                  </a:txBody>
                  <a:tcPr marL="91450" marR="91450" marT="45725" marB="45725"/>
                </a:tc>
                <a:extLst>
                  <a:ext uri="{0D108BD9-81ED-4DB2-BD59-A6C34878D82A}">
                    <a16:rowId xmlns:a16="http://schemas.microsoft.com/office/drawing/2014/main" val="10000"/>
                  </a:ext>
                </a:extLst>
              </a:tr>
              <a:tr h="343050">
                <a:tc>
                  <a:txBody>
                    <a:bodyPr/>
                    <a:lstStyle/>
                    <a:p>
                      <a:pPr marL="0" marR="0" lvl="0" indent="0" algn="l" rtl="0">
                        <a:spcBef>
                          <a:spcPts val="0"/>
                        </a:spcBef>
                        <a:spcAft>
                          <a:spcPts val="0"/>
                        </a:spcAft>
                        <a:buNone/>
                      </a:pPr>
                      <a:r>
                        <a:rPr lang="it-IT" sz="1800"/>
                        <a:t>Sono riuscito a capire le istruzioni </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43050">
                <a:tc>
                  <a:txBody>
                    <a:bodyPr/>
                    <a:lstStyle/>
                    <a:p>
                      <a:pPr marL="0" marR="0" lvl="0" indent="0" algn="l" rtl="0">
                        <a:spcBef>
                          <a:spcPts val="0"/>
                        </a:spcBef>
                        <a:spcAft>
                          <a:spcPts val="0"/>
                        </a:spcAft>
                        <a:buNone/>
                      </a:pPr>
                      <a:r>
                        <a:rPr lang="it-IT" sz="1800"/>
                        <a:t>A mettere in pratica le istruzioni </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343050">
                <a:tc>
                  <a:txBody>
                    <a:bodyPr/>
                    <a:lstStyle/>
                    <a:p>
                      <a:pPr marL="0" marR="0" lvl="0" indent="0" algn="l" rtl="0">
                        <a:spcBef>
                          <a:spcPts val="0"/>
                        </a:spcBef>
                        <a:spcAft>
                          <a:spcPts val="0"/>
                        </a:spcAft>
                        <a:buNone/>
                      </a:pPr>
                      <a:r>
                        <a:rPr lang="it-IT" sz="1800"/>
                        <a:t>A collaborare con i miei compagni di scuola </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343050">
                <a:tc>
                  <a:txBody>
                    <a:bodyPr/>
                    <a:lstStyle/>
                    <a:p>
                      <a:pPr marL="0" marR="0" lvl="0" indent="0" algn="l" rtl="0">
                        <a:spcBef>
                          <a:spcPts val="0"/>
                        </a:spcBef>
                        <a:spcAft>
                          <a:spcPts val="0"/>
                        </a:spcAft>
                        <a:buNone/>
                      </a:pPr>
                      <a:r>
                        <a:rPr lang="it-IT" sz="1800"/>
                        <a:t>A parlare in L2 con i miei compagni</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343050">
                <a:tc>
                  <a:txBody>
                    <a:bodyPr/>
                    <a:lstStyle/>
                    <a:p>
                      <a:pPr marL="0" marR="0" lvl="0" indent="0" algn="l" rtl="0">
                        <a:spcBef>
                          <a:spcPts val="0"/>
                        </a:spcBef>
                        <a:spcAft>
                          <a:spcPts val="0"/>
                        </a:spcAft>
                        <a:buNone/>
                      </a:pPr>
                      <a:r>
                        <a:rPr lang="it-IT" sz="1800"/>
                        <a:t>A non parlare italiano con i miei compagni </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5"/>
                  </a:ext>
                </a:extLst>
              </a:tr>
              <a:tr h="343050">
                <a:tc>
                  <a:txBody>
                    <a:bodyPr/>
                    <a:lstStyle/>
                    <a:p>
                      <a:pPr marL="0" marR="0" lvl="0" indent="0" algn="l" rtl="0">
                        <a:spcBef>
                          <a:spcPts val="0"/>
                        </a:spcBef>
                        <a:spcAft>
                          <a:spcPts val="0"/>
                        </a:spcAft>
                        <a:buNone/>
                      </a:pPr>
                      <a:r>
                        <a:rPr lang="it-IT" sz="1800"/>
                        <a:t>A condividere la scheda di laboratorio </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6"/>
                  </a:ext>
                </a:extLst>
              </a:tr>
              <a:tr h="343050">
                <a:tc>
                  <a:txBody>
                    <a:bodyPr/>
                    <a:lstStyle/>
                    <a:p>
                      <a:pPr marL="0" marR="0" lvl="0" indent="0" algn="l" rtl="0">
                        <a:spcBef>
                          <a:spcPts val="0"/>
                        </a:spcBef>
                        <a:spcAft>
                          <a:spcPts val="0"/>
                        </a:spcAft>
                        <a:buNone/>
                      </a:pPr>
                      <a:r>
                        <a:rPr lang="it-IT" sz="1800"/>
                        <a:t>A prendere appunti in L2 </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7"/>
                  </a:ext>
                </a:extLst>
              </a:tr>
              <a:tr h="343050">
                <a:tc>
                  <a:txBody>
                    <a:bodyPr/>
                    <a:lstStyle/>
                    <a:p>
                      <a:pPr marL="0" marR="0" lvl="0" indent="0" algn="l" rtl="0">
                        <a:spcBef>
                          <a:spcPts val="0"/>
                        </a:spcBef>
                        <a:spcAft>
                          <a:spcPts val="0"/>
                        </a:spcAft>
                        <a:buNone/>
                      </a:pPr>
                      <a:r>
                        <a:rPr lang="it-IT" sz="1800"/>
                        <a:t>A redigere il resoconto del lavoro in tempo </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8"/>
                  </a:ext>
                </a:extLst>
              </a:tr>
              <a:tr h="343050">
                <a:tc>
                  <a:txBody>
                    <a:bodyPr/>
                    <a:lstStyle/>
                    <a:p>
                      <a:pPr marL="0" marR="0" lvl="0" indent="0" algn="l" rtl="0">
                        <a:spcBef>
                          <a:spcPts val="0"/>
                        </a:spcBef>
                        <a:spcAft>
                          <a:spcPts val="0"/>
                        </a:spcAft>
                        <a:buNone/>
                      </a:pPr>
                      <a:r>
                        <a:rPr lang="it-IT" sz="1800"/>
                        <a:t>A chiedere informazioni usando L2</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9"/>
                  </a:ext>
                </a:extLst>
              </a:tr>
              <a:tr h="343050">
                <a:tc>
                  <a:txBody>
                    <a:bodyPr/>
                    <a:lstStyle/>
                    <a:p>
                      <a:pPr marL="0" marR="0" lvl="0" indent="0" algn="l" rtl="0">
                        <a:spcBef>
                          <a:spcPts val="0"/>
                        </a:spcBef>
                        <a:spcAft>
                          <a:spcPts val="0"/>
                        </a:spcAft>
                        <a:buNone/>
                      </a:pPr>
                      <a:r>
                        <a:rPr lang="it-IT" sz="1800"/>
                        <a:t>A rispondere alle domande usando L2</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10"/>
                  </a:ext>
                </a:extLst>
              </a:tr>
              <a:tr h="343050">
                <a:tc>
                  <a:txBody>
                    <a:bodyPr/>
                    <a:lstStyle/>
                    <a:p>
                      <a:pPr marL="0" marR="0" lvl="0" indent="0" algn="l" rtl="0">
                        <a:spcBef>
                          <a:spcPts val="0"/>
                        </a:spcBef>
                        <a:spcAft>
                          <a:spcPts val="0"/>
                        </a:spcAft>
                        <a:buNone/>
                      </a:pPr>
                      <a:r>
                        <a:rPr lang="it-IT" sz="1800"/>
                        <a:t>A parlare senza difficoltà di pronuncia </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11"/>
                  </a:ext>
                </a:extLst>
              </a:tr>
              <a:tr h="472600">
                <a:tc>
                  <a:txBody>
                    <a:bodyPr/>
                    <a:lstStyle/>
                    <a:p>
                      <a:pPr marL="0" marR="0" lvl="0" indent="0" algn="l" rtl="0">
                        <a:spcBef>
                          <a:spcPts val="0"/>
                        </a:spcBef>
                        <a:spcAft>
                          <a:spcPts val="0"/>
                        </a:spcAft>
                        <a:buNone/>
                      </a:pPr>
                      <a:r>
                        <a:rPr lang="it-IT" sz="1800"/>
                        <a:t>A organizzare le frasi in modo grammaticalmente corretto </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12"/>
                  </a:ext>
                </a:extLst>
              </a:tr>
              <a:tr h="343050">
                <a:tc>
                  <a:txBody>
                    <a:bodyPr/>
                    <a:lstStyle/>
                    <a:p>
                      <a:pPr marL="0" marR="0" lvl="0" indent="0" algn="l" rtl="0">
                        <a:spcBef>
                          <a:spcPts val="0"/>
                        </a:spcBef>
                        <a:spcAft>
                          <a:spcPts val="0"/>
                        </a:spcAft>
                        <a:buNone/>
                      </a:pPr>
                      <a:r>
                        <a:rPr lang="it-IT" sz="1800"/>
                        <a:t>A ricordarmi il lessico </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13"/>
                  </a:ext>
                </a:extLst>
              </a:tr>
              <a:tr h="600350">
                <a:tc>
                  <a:txBody>
                    <a:bodyPr/>
                    <a:lstStyle/>
                    <a:p>
                      <a:pPr marL="0" marR="0" lvl="0" indent="0" algn="l" rtl="0">
                        <a:spcBef>
                          <a:spcPts val="0"/>
                        </a:spcBef>
                        <a:spcAft>
                          <a:spcPts val="0"/>
                        </a:spcAft>
                        <a:buNone/>
                      </a:pPr>
                      <a:r>
                        <a:rPr lang="it-IT" sz="1800"/>
                        <a:t>A inserire il lessico di laboratorio nuovo e utilizzare il lessico studiato </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14"/>
                  </a:ext>
                </a:extLst>
              </a:tr>
              <a:tr h="343050">
                <a:tc>
                  <a:txBody>
                    <a:bodyPr/>
                    <a:lstStyle/>
                    <a:p>
                      <a:pPr marL="0" marR="0" lvl="0" indent="0" algn="l" rtl="0">
                        <a:spcBef>
                          <a:spcPts val="0"/>
                        </a:spcBef>
                        <a:spcAft>
                          <a:spcPts val="0"/>
                        </a:spcAft>
                        <a:buNone/>
                      </a:pPr>
                      <a:r>
                        <a:rPr lang="it-IT" sz="1800"/>
                        <a:t>Altro </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1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4" descr="GRIGLIA 2B.JPG"/>
          <p:cNvPicPr preferRelativeResize="0">
            <a:picLocks noGrp="1"/>
          </p:cNvPicPr>
          <p:nvPr>
            <p:ph type="body" idx="1"/>
          </p:nvPr>
        </p:nvPicPr>
        <p:blipFill rotWithShape="1">
          <a:blip r:embed="rId3">
            <a:alphaModFix/>
          </a:blip>
          <a:srcRect t="13335" b="13336"/>
          <a:stretch/>
        </p:blipFill>
        <p:spPr>
          <a:xfrm rot="10800000">
            <a:off x="457200" y="270199"/>
            <a:ext cx="8229600" cy="620107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5" descr="Menu1.JPG"/>
          <p:cNvPicPr preferRelativeResize="0">
            <a:picLocks noGrp="1"/>
          </p:cNvPicPr>
          <p:nvPr>
            <p:ph type="body" idx="1"/>
          </p:nvPr>
        </p:nvPicPr>
        <p:blipFill rotWithShape="1">
          <a:blip r:embed="rId3">
            <a:alphaModFix/>
          </a:blip>
          <a:srcRect t="13335" b="13336"/>
          <a:stretch/>
        </p:blipFill>
        <p:spPr>
          <a:xfrm rot="5400000">
            <a:off x="-1085006" y="1470710"/>
            <a:ext cx="6552425" cy="3833416"/>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pic>
        <p:nvPicPr>
          <p:cNvPr id="208" name="Google Shape;208;p25" descr="Menu2.JPG"/>
          <p:cNvPicPr preferRelativeResize="0"/>
          <p:nvPr/>
        </p:nvPicPr>
        <p:blipFill rotWithShape="1">
          <a:blip r:embed="rId4">
            <a:alphaModFix/>
          </a:blip>
          <a:srcRect/>
          <a:stretch/>
        </p:blipFill>
        <p:spPr>
          <a:xfrm rot="5400000">
            <a:off x="3468802" y="1177959"/>
            <a:ext cx="6552426" cy="4418924"/>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6" descr="Menu3.JPG"/>
          <p:cNvPicPr preferRelativeResize="0">
            <a:picLocks noGrp="1"/>
          </p:cNvPicPr>
          <p:nvPr>
            <p:ph type="body" idx="1"/>
          </p:nvPr>
        </p:nvPicPr>
        <p:blipFill rotWithShape="1">
          <a:blip r:embed="rId3">
            <a:alphaModFix/>
          </a:blip>
          <a:srcRect t="22652" b="22651"/>
          <a:stretch/>
        </p:blipFill>
        <p:spPr>
          <a:xfrm>
            <a:off x="258763" y="168453"/>
            <a:ext cx="4406378" cy="6359347"/>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14" name="Google Shape;214;p26" descr="Menu4.JPG"/>
          <p:cNvPicPr preferRelativeResize="0"/>
          <p:nvPr/>
        </p:nvPicPr>
        <p:blipFill rotWithShape="1">
          <a:blip r:embed="rId4">
            <a:alphaModFix/>
          </a:blip>
          <a:srcRect/>
          <a:stretch/>
        </p:blipFill>
        <p:spPr>
          <a:xfrm>
            <a:off x="4768810" y="168453"/>
            <a:ext cx="4195769" cy="6359348"/>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7" descr="Menu 5 .jpg"/>
          <p:cNvPicPr preferRelativeResize="0">
            <a:picLocks noGrp="1"/>
          </p:cNvPicPr>
          <p:nvPr>
            <p:ph type="body" idx="1"/>
          </p:nvPr>
        </p:nvPicPr>
        <p:blipFill rotWithShape="1">
          <a:blip r:embed="rId3">
            <a:alphaModFix/>
          </a:blip>
          <a:srcRect t="29376" b="29376"/>
          <a:stretch/>
        </p:blipFill>
        <p:spPr>
          <a:xfrm rot="-5400000">
            <a:off x="-818639" y="1157920"/>
            <a:ext cx="6478985" cy="4525963"/>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0" name="Google Shape;220;p27" descr="Menu 7 .jpg"/>
          <p:cNvPicPr preferRelativeResize="0"/>
          <p:nvPr/>
        </p:nvPicPr>
        <p:blipFill rotWithShape="1">
          <a:blip r:embed="rId4">
            <a:alphaModFix/>
          </a:blip>
          <a:srcRect/>
          <a:stretch/>
        </p:blipFill>
        <p:spPr>
          <a:xfrm>
            <a:off x="4911357" y="181408"/>
            <a:ext cx="4081998" cy="6478985"/>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8" descr="Menu 6 .jpg"/>
          <p:cNvPicPr preferRelativeResize="0">
            <a:picLocks noGrp="1"/>
          </p:cNvPicPr>
          <p:nvPr>
            <p:ph type="body" idx="1"/>
          </p:nvPr>
        </p:nvPicPr>
        <p:blipFill rotWithShape="1">
          <a:blip r:embed="rId3">
            <a:alphaModFix/>
          </a:blip>
          <a:srcRect t="13335" b="13336"/>
          <a:stretch/>
        </p:blipFill>
        <p:spPr>
          <a:xfrm>
            <a:off x="457200" y="557192"/>
            <a:ext cx="8229600" cy="5568971"/>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C7876"/>
              </a:buClr>
              <a:buSzPct val="100000"/>
              <a:buFont typeface="Calibri"/>
              <a:buNone/>
            </a:pPr>
            <a:r>
              <a:rPr lang="it-IT" b="1">
                <a:solidFill>
                  <a:srgbClr val="FC7876"/>
                </a:solidFill>
              </a:rPr>
              <a:t>A TRIP TO…? </a:t>
            </a:r>
            <a:br>
              <a:rPr lang="it-IT" b="1">
                <a:solidFill>
                  <a:srgbClr val="FC7876"/>
                </a:solidFill>
              </a:rPr>
            </a:br>
            <a:r>
              <a:rPr lang="it-IT" sz="2700" b="1">
                <a:solidFill>
                  <a:srgbClr val="FC7876"/>
                </a:solidFill>
              </a:rPr>
              <a:t>3^ ANNUALITÀ</a:t>
            </a:r>
            <a:endParaRPr/>
          </a:p>
        </p:txBody>
      </p:sp>
      <p:sp>
        <p:nvSpPr>
          <p:cNvPr id="231" name="Google Shape;231;p29"/>
          <p:cNvSpPr txBox="1">
            <a:spLocks noGrp="1"/>
          </p:cNvSpPr>
          <p:nvPr>
            <p:ph type="body" idx="1"/>
          </p:nvPr>
        </p:nvSpPr>
        <p:spPr>
          <a:xfrm>
            <a:off x="457200" y="1600200"/>
            <a:ext cx="8229600" cy="4525963"/>
          </a:xfrm>
          <a:prstGeom prst="rect">
            <a:avLst/>
          </a:prstGeom>
          <a:solidFill>
            <a:srgbClr val="D99593"/>
          </a:solidFill>
          <a:ln>
            <a:noFill/>
          </a:ln>
        </p:spPr>
        <p:txBody>
          <a:bodyPr spcFirstLastPara="1" wrap="square" lIns="91425" tIns="45700" rIns="91425" bIns="45700" anchor="t" anchorCtr="0">
            <a:normAutofit/>
          </a:bodyPr>
          <a:lstStyle/>
          <a:p>
            <a:pPr marL="342900" lvl="0" indent="-203200" algn="l" rtl="0">
              <a:spcBef>
                <a:spcPts val="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Char char="•"/>
            </a:pPr>
            <a:r>
              <a:rPr lang="it-IT" sz="2200"/>
              <a:t>Rivolto agli alunni delle classi: 3A - 3C - 3E - 3H                                        </a:t>
            </a:r>
            <a:endParaRPr sz="2200"/>
          </a:p>
          <a:p>
            <a:pPr marL="0" lvl="0" indent="0" algn="l" rtl="0">
              <a:spcBef>
                <a:spcPts val="440"/>
              </a:spcBef>
              <a:spcAft>
                <a:spcPts val="0"/>
              </a:spcAft>
              <a:buClr>
                <a:schemeClr val="dk1"/>
              </a:buClr>
              <a:buSzPts val="2200"/>
              <a:buNone/>
            </a:pPr>
            <a:r>
              <a:rPr lang="it-IT" sz="2200"/>
              <a:t> </a:t>
            </a:r>
            <a:endParaRPr sz="2200"/>
          </a:p>
          <a:p>
            <a:pPr marL="342900" lvl="0" indent="-342900" algn="l" rtl="0">
              <a:spcBef>
                <a:spcPts val="440"/>
              </a:spcBef>
              <a:spcAft>
                <a:spcPts val="0"/>
              </a:spcAft>
              <a:buClr>
                <a:schemeClr val="dk1"/>
              </a:buClr>
              <a:buSzPts val="2200"/>
              <a:buChar char="•"/>
            </a:pPr>
            <a:r>
              <a:rPr lang="it-IT" sz="2200"/>
              <a:t>Compito di realtà: Pianificare una gita di un giorno in una città italiana da proporre a studenti inglesi/ francesi, della stessa età.</a:t>
            </a:r>
            <a:endParaRPr sz="2200"/>
          </a:p>
          <a:p>
            <a:pPr marL="342900" lvl="0" indent="-203200" algn="l" rtl="0">
              <a:spcBef>
                <a:spcPts val="440"/>
              </a:spcBef>
              <a:spcAft>
                <a:spcPts val="0"/>
              </a:spcAft>
              <a:buClr>
                <a:schemeClr val="dk1"/>
              </a:buClr>
              <a:buSzPts val="2200"/>
              <a:buNone/>
            </a:pP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title"/>
          </p:nvPr>
        </p:nvSpPr>
        <p:spPr>
          <a:xfrm>
            <a:off x="457200" y="0"/>
            <a:ext cx="8229600" cy="83761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0E6"/>
              </a:buClr>
              <a:buSzPts val="4400"/>
              <a:buFont typeface="Calibri"/>
              <a:buNone/>
            </a:pPr>
            <a:r>
              <a:rPr lang="it-IT" b="1">
                <a:solidFill>
                  <a:srgbClr val="FFF0E6"/>
                </a:solidFill>
              </a:rPr>
              <a:t>STORYBOARD</a:t>
            </a:r>
            <a:endParaRPr/>
          </a:p>
        </p:txBody>
      </p:sp>
      <p:sp>
        <p:nvSpPr>
          <p:cNvPr id="96" name="Google Shape;96;p3"/>
          <p:cNvSpPr txBox="1">
            <a:spLocks noGrp="1"/>
          </p:cNvSpPr>
          <p:nvPr>
            <p:ph type="body" idx="1"/>
          </p:nvPr>
        </p:nvSpPr>
        <p:spPr>
          <a:xfrm>
            <a:off x="457200" y="837618"/>
            <a:ext cx="8229600" cy="5671337"/>
          </a:xfrm>
          <a:prstGeom prst="rect">
            <a:avLst/>
          </a:prstGeom>
          <a:solidFill>
            <a:srgbClr val="FCD5B5"/>
          </a:solidFill>
          <a:ln>
            <a:noFill/>
          </a:ln>
        </p:spPr>
        <p:txBody>
          <a:bodyPr spcFirstLastPara="1" wrap="square" lIns="91425" tIns="45700" rIns="91425" bIns="45700" anchor="t" anchorCtr="0">
            <a:normAutofit fontScale="40000" lnSpcReduction="20000"/>
          </a:bodyPr>
          <a:lstStyle/>
          <a:p>
            <a:pPr marL="0" lvl="0" indent="0" algn="l" rtl="0">
              <a:spcBef>
                <a:spcPts val="0"/>
              </a:spcBef>
              <a:spcAft>
                <a:spcPts val="0"/>
              </a:spcAft>
              <a:buClr>
                <a:schemeClr val="dk1"/>
              </a:buClr>
              <a:buSzPct val="100000"/>
              <a:buNone/>
            </a:pPr>
            <a:endParaRPr sz="2000"/>
          </a:p>
          <a:p>
            <a:pPr marL="342900" lvl="0" indent="-342900" algn="l" rtl="0">
              <a:spcBef>
                <a:spcPts val="440"/>
              </a:spcBef>
              <a:spcAft>
                <a:spcPts val="0"/>
              </a:spcAft>
              <a:buClr>
                <a:schemeClr val="dk1"/>
              </a:buClr>
              <a:buSzPct val="100000"/>
              <a:buChar char="•"/>
            </a:pPr>
            <a:r>
              <a:rPr lang="it-IT" sz="5500"/>
              <a:t>Spiegazione della metodologia FLIPPED CLASSROOM (ricerca di materiale/ teoria su indicazione dell’insegnante e applicazione di quanto appreso a casa in classe, divisi in gruppi per potersi aiutare (peer work) e lavorare bene; e l’assunzione della relativa responsabilità nel svolgere a casa quanto indicato.</a:t>
            </a:r>
            <a:endParaRPr/>
          </a:p>
          <a:p>
            <a:pPr marL="0" lvl="0" indent="0" algn="l" rtl="0">
              <a:spcBef>
                <a:spcPts val="160"/>
              </a:spcBef>
              <a:spcAft>
                <a:spcPts val="0"/>
              </a:spcAft>
              <a:buClr>
                <a:schemeClr val="dk1"/>
              </a:buClr>
              <a:buSzPct val="100000"/>
              <a:buNone/>
            </a:pPr>
            <a:endParaRPr sz="2000"/>
          </a:p>
          <a:p>
            <a:pPr marL="342900" lvl="0" indent="-342900" algn="l" rtl="0">
              <a:spcBef>
                <a:spcPts val="440"/>
              </a:spcBef>
              <a:spcAft>
                <a:spcPts val="0"/>
              </a:spcAft>
              <a:buClr>
                <a:schemeClr val="dk1"/>
              </a:buClr>
              <a:buSzPct val="100000"/>
              <a:buChar char="•"/>
            </a:pPr>
            <a:r>
              <a:rPr lang="it-IT" sz="5500"/>
              <a:t>Indicazione di video da visionare: </a:t>
            </a:r>
            <a:r>
              <a:rPr lang="it-IT" sz="5500" u="sng">
                <a:solidFill>
                  <a:schemeClr val="hlink"/>
                </a:solidFill>
                <a:hlinkClick r:id="rId3"/>
              </a:rPr>
              <a:t>https://youtube/tHzhU-mb30</a:t>
            </a:r>
            <a:r>
              <a:rPr lang="it-IT" sz="5500"/>
              <a:t> e sul sito Youtube: Perchè una Flipped Classroom?</a:t>
            </a:r>
            <a:endParaRPr/>
          </a:p>
          <a:p>
            <a:pPr marL="0" lvl="0" indent="0" algn="l" rtl="0">
              <a:spcBef>
                <a:spcPts val="160"/>
              </a:spcBef>
              <a:spcAft>
                <a:spcPts val="0"/>
              </a:spcAft>
              <a:buClr>
                <a:schemeClr val="dk1"/>
              </a:buClr>
              <a:buSzPct val="100000"/>
              <a:buNone/>
            </a:pPr>
            <a:endParaRPr sz="2000"/>
          </a:p>
          <a:p>
            <a:pPr marL="342900" lvl="0" indent="-342900" algn="l" rtl="0">
              <a:spcBef>
                <a:spcPts val="440"/>
              </a:spcBef>
              <a:spcAft>
                <a:spcPts val="0"/>
              </a:spcAft>
              <a:buClr>
                <a:schemeClr val="dk1"/>
              </a:buClr>
              <a:buSzPct val="100000"/>
              <a:buChar char="•"/>
            </a:pPr>
            <a:r>
              <a:rPr lang="it-IT" sz="5500"/>
              <a:t>Comunicazione agli alunni sul tipo di prestazione da svolgere:</a:t>
            </a:r>
            <a:r>
              <a:rPr lang="it-IT" sz="5500" u="sng"/>
              <a:t> compito autentico: Create a Celebrity Profile.</a:t>
            </a:r>
            <a:endParaRPr/>
          </a:p>
          <a:p>
            <a:pPr marL="0" lvl="0" indent="0" algn="l" rtl="0">
              <a:spcBef>
                <a:spcPts val="160"/>
              </a:spcBef>
              <a:spcAft>
                <a:spcPts val="0"/>
              </a:spcAft>
              <a:buClr>
                <a:schemeClr val="dk1"/>
              </a:buClr>
              <a:buSzPct val="100000"/>
              <a:buNone/>
            </a:pPr>
            <a:endParaRPr sz="2000"/>
          </a:p>
          <a:p>
            <a:pPr marL="342900" lvl="0" indent="-342900" algn="l" rtl="0">
              <a:spcBef>
                <a:spcPts val="440"/>
              </a:spcBef>
              <a:spcAft>
                <a:spcPts val="0"/>
              </a:spcAft>
              <a:buClr>
                <a:schemeClr val="dk1"/>
              </a:buClr>
              <a:buSzPct val="100000"/>
              <a:buChar char="•"/>
            </a:pPr>
            <a:r>
              <a:rPr lang="it-IT" sz="5500"/>
              <a:t>Prodotti attesi: poster, presentazione digitale e una presentazione orale sotto forma di talk show.</a:t>
            </a:r>
            <a:endParaRPr/>
          </a:p>
          <a:p>
            <a:pPr marL="0" lvl="0" indent="0" algn="l" rtl="0">
              <a:spcBef>
                <a:spcPts val="160"/>
              </a:spcBef>
              <a:spcAft>
                <a:spcPts val="0"/>
              </a:spcAft>
              <a:buClr>
                <a:schemeClr val="dk1"/>
              </a:buClr>
              <a:buSzPct val="100000"/>
              <a:buNone/>
            </a:pPr>
            <a:endParaRPr sz="2000"/>
          </a:p>
          <a:p>
            <a:pPr marL="342900" lvl="0" indent="-342900" algn="l" rtl="0">
              <a:spcBef>
                <a:spcPts val="440"/>
              </a:spcBef>
              <a:spcAft>
                <a:spcPts val="0"/>
              </a:spcAft>
              <a:buClr>
                <a:schemeClr val="dk1"/>
              </a:buClr>
              <a:buSzPct val="100000"/>
              <a:buChar char="•"/>
            </a:pPr>
            <a:r>
              <a:rPr lang="it-IT" sz="5500"/>
              <a:t>Tempo: 10 ore</a:t>
            </a:r>
            <a:endParaRPr/>
          </a:p>
          <a:p>
            <a:pPr marL="0" lvl="0" indent="0" algn="l" rtl="0">
              <a:spcBef>
                <a:spcPts val="160"/>
              </a:spcBef>
              <a:spcAft>
                <a:spcPts val="0"/>
              </a:spcAft>
              <a:buClr>
                <a:schemeClr val="dk1"/>
              </a:buClr>
              <a:buSzPct val="100000"/>
              <a:buNone/>
            </a:pPr>
            <a:endParaRPr sz="2000"/>
          </a:p>
          <a:p>
            <a:pPr marL="342900" lvl="0" indent="-342900" algn="l" rtl="0">
              <a:spcBef>
                <a:spcPts val="440"/>
              </a:spcBef>
              <a:spcAft>
                <a:spcPts val="0"/>
              </a:spcAft>
              <a:buClr>
                <a:schemeClr val="dk1"/>
              </a:buClr>
              <a:buSzPct val="100000"/>
              <a:buChar char="•"/>
            </a:pPr>
            <a:r>
              <a:rPr lang="it-IT" sz="5500"/>
              <a:t>Risorse utilizzabili: Computer, iPad, Internet</a:t>
            </a:r>
            <a:endParaRPr/>
          </a:p>
          <a:p>
            <a:pPr marL="0" lvl="0" indent="0" algn="l" rtl="0">
              <a:spcBef>
                <a:spcPts val="160"/>
              </a:spcBef>
              <a:spcAft>
                <a:spcPts val="0"/>
              </a:spcAft>
              <a:buClr>
                <a:schemeClr val="dk1"/>
              </a:buClr>
              <a:buSzPct val="100000"/>
              <a:buNone/>
            </a:pPr>
            <a:endParaRPr sz="2000"/>
          </a:p>
          <a:p>
            <a:pPr marL="342900" lvl="0" indent="-342900" algn="l" rtl="0">
              <a:spcBef>
                <a:spcPts val="440"/>
              </a:spcBef>
              <a:spcAft>
                <a:spcPts val="0"/>
              </a:spcAft>
              <a:buClr>
                <a:schemeClr val="dk1"/>
              </a:buClr>
              <a:buSzPct val="100000"/>
              <a:buChar char="•"/>
            </a:pPr>
            <a:r>
              <a:rPr lang="it-IT" sz="5500"/>
              <a:t>Modalità di valutazione: griglie di valutazione (condivise con gli alunni in modo che abbiano chiaro il percorso da seguire).</a:t>
            </a:r>
            <a:endParaRPr sz="55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body" idx="1"/>
          </p:nvPr>
        </p:nvSpPr>
        <p:spPr>
          <a:xfrm>
            <a:off x="457200" y="314633"/>
            <a:ext cx="8229600" cy="6213986"/>
          </a:xfrm>
          <a:prstGeom prst="rect">
            <a:avLst/>
          </a:prstGeom>
          <a:solidFill>
            <a:srgbClr val="D99694"/>
          </a:solidFill>
          <a:ln>
            <a:noFill/>
          </a:ln>
        </p:spPr>
        <p:txBody>
          <a:bodyPr spcFirstLastPara="1" wrap="square" lIns="91425" tIns="45700" rIns="91425" bIns="45700" anchor="t" anchorCtr="0">
            <a:normAutofit fontScale="32500" lnSpcReduction="20000"/>
          </a:bodyPr>
          <a:lstStyle/>
          <a:p>
            <a:pPr marL="342900" lvl="0" indent="-270700" algn="l" rtl="0">
              <a:spcBef>
                <a:spcPts val="0"/>
              </a:spcBef>
              <a:spcAft>
                <a:spcPts val="0"/>
              </a:spcAft>
              <a:buClr>
                <a:schemeClr val="dk1"/>
              </a:buClr>
              <a:buSzPct val="100000"/>
              <a:buNone/>
            </a:pPr>
            <a:endParaRPr sz="3500"/>
          </a:p>
          <a:p>
            <a:pPr marL="342900" lvl="0" indent="-342900" algn="l" rtl="0">
              <a:spcBef>
                <a:spcPts val="300"/>
              </a:spcBef>
              <a:spcAft>
                <a:spcPts val="0"/>
              </a:spcAft>
              <a:buClr>
                <a:schemeClr val="dk1"/>
              </a:buClr>
              <a:buSzPct val="100000"/>
              <a:buChar char="•"/>
            </a:pPr>
            <a:r>
              <a:rPr lang="it-IT" sz="6800"/>
              <a:t>Decidere quale città si vuole visitare e utilizzare Internet per trovare informazioni su ciò che si vuole vedere e fare.</a:t>
            </a:r>
            <a:endParaRPr/>
          </a:p>
          <a:p>
            <a:pPr marL="0" lvl="0" indent="0" algn="l" rtl="0">
              <a:spcBef>
                <a:spcPts val="300"/>
              </a:spcBef>
              <a:spcAft>
                <a:spcPts val="0"/>
              </a:spcAft>
              <a:buClr>
                <a:schemeClr val="dk1"/>
              </a:buClr>
              <a:buSzPct val="100000"/>
              <a:buNone/>
            </a:pPr>
            <a:endParaRPr sz="6800"/>
          </a:p>
          <a:p>
            <a:pPr marL="342900" lvl="0" indent="-342900" algn="l" rtl="0">
              <a:spcBef>
                <a:spcPts val="300"/>
              </a:spcBef>
              <a:spcAft>
                <a:spcPts val="0"/>
              </a:spcAft>
              <a:buClr>
                <a:schemeClr val="dk1"/>
              </a:buClr>
              <a:buSzPct val="100000"/>
              <a:buChar char="•"/>
            </a:pPr>
            <a:r>
              <a:rPr lang="it-IT" sz="6800"/>
              <a:t>Pianificare un’attività per la mattina</a:t>
            </a:r>
            <a:endParaRPr/>
          </a:p>
          <a:p>
            <a:pPr marL="0" lvl="0" indent="0" algn="l" rtl="0">
              <a:spcBef>
                <a:spcPts val="300"/>
              </a:spcBef>
              <a:spcAft>
                <a:spcPts val="0"/>
              </a:spcAft>
              <a:buClr>
                <a:schemeClr val="dk1"/>
              </a:buClr>
              <a:buSzPct val="100000"/>
              <a:buNone/>
            </a:pPr>
            <a:endParaRPr sz="6800"/>
          </a:p>
          <a:p>
            <a:pPr marL="342900" lvl="0" indent="-342900" algn="l" rtl="0">
              <a:spcBef>
                <a:spcPts val="300"/>
              </a:spcBef>
              <a:spcAft>
                <a:spcPts val="0"/>
              </a:spcAft>
              <a:buClr>
                <a:schemeClr val="dk1"/>
              </a:buClr>
              <a:buSzPct val="100000"/>
              <a:buChar char="•"/>
            </a:pPr>
            <a:r>
              <a:rPr lang="it-IT" sz="6800"/>
              <a:t>Dove mangiare/ cosa mangiare</a:t>
            </a:r>
            <a:endParaRPr/>
          </a:p>
          <a:p>
            <a:pPr marL="0" lvl="0" indent="0" algn="l" rtl="0">
              <a:spcBef>
                <a:spcPts val="300"/>
              </a:spcBef>
              <a:spcAft>
                <a:spcPts val="0"/>
              </a:spcAft>
              <a:buClr>
                <a:schemeClr val="dk1"/>
              </a:buClr>
              <a:buSzPct val="100000"/>
              <a:buNone/>
            </a:pPr>
            <a:endParaRPr sz="6800"/>
          </a:p>
          <a:p>
            <a:pPr marL="342900" lvl="0" indent="-342900" algn="l" rtl="0">
              <a:spcBef>
                <a:spcPts val="300"/>
              </a:spcBef>
              <a:spcAft>
                <a:spcPts val="0"/>
              </a:spcAft>
              <a:buClr>
                <a:schemeClr val="dk1"/>
              </a:buClr>
              <a:buSzPct val="100000"/>
              <a:buChar char="•"/>
            </a:pPr>
            <a:r>
              <a:rPr lang="it-IT" sz="6800"/>
              <a:t>Pianificare un’attività per il pomeriggio</a:t>
            </a:r>
            <a:endParaRPr/>
          </a:p>
          <a:p>
            <a:pPr marL="0" lvl="0" indent="0" algn="l" rtl="0">
              <a:spcBef>
                <a:spcPts val="300"/>
              </a:spcBef>
              <a:spcAft>
                <a:spcPts val="0"/>
              </a:spcAft>
              <a:buClr>
                <a:schemeClr val="dk1"/>
              </a:buClr>
              <a:buSzPct val="100000"/>
              <a:buNone/>
            </a:pPr>
            <a:r>
              <a:rPr lang="it-IT" sz="6800"/>
              <a:t> </a:t>
            </a:r>
            <a:endParaRPr sz="6800"/>
          </a:p>
          <a:p>
            <a:pPr marL="342900" lvl="0" indent="-342900" algn="l" rtl="0">
              <a:spcBef>
                <a:spcPts val="300"/>
              </a:spcBef>
              <a:spcAft>
                <a:spcPts val="0"/>
              </a:spcAft>
              <a:buClr>
                <a:schemeClr val="dk1"/>
              </a:buClr>
              <a:buSzPct val="100000"/>
              <a:buChar char="•"/>
            </a:pPr>
            <a:r>
              <a:rPr lang="it-IT" sz="6800"/>
              <a:t>Costi delle varie attività.</a:t>
            </a:r>
            <a:endParaRPr/>
          </a:p>
          <a:p>
            <a:pPr marL="0" lvl="0" indent="0" algn="l" rtl="0">
              <a:spcBef>
                <a:spcPts val="300"/>
              </a:spcBef>
              <a:spcAft>
                <a:spcPts val="0"/>
              </a:spcAft>
              <a:buClr>
                <a:schemeClr val="dk1"/>
              </a:buClr>
              <a:buSzPct val="100000"/>
              <a:buNone/>
            </a:pPr>
            <a:endParaRPr sz="6800"/>
          </a:p>
          <a:p>
            <a:pPr marL="342900" lvl="0" indent="-342900" algn="l" rtl="0">
              <a:spcBef>
                <a:spcPts val="300"/>
              </a:spcBef>
              <a:spcAft>
                <a:spcPts val="0"/>
              </a:spcAft>
              <a:buClr>
                <a:schemeClr val="dk1"/>
              </a:buClr>
              <a:buSzPct val="100000"/>
              <a:buChar char="•"/>
            </a:pPr>
            <a:r>
              <a:rPr lang="it-IT" sz="6800"/>
              <a:t>Presentare l’itinerario della gita ( con tutte le varie tappe, controllando la distanza tra un luogo e l’altro, gli orari d’apertura ecc) alla classe preparando un poster e una presentazione digitale.</a:t>
            </a:r>
            <a:endParaRPr/>
          </a:p>
          <a:p>
            <a:pPr marL="0" lvl="0" indent="0" algn="l" rtl="0">
              <a:spcBef>
                <a:spcPts val="300"/>
              </a:spcBef>
              <a:spcAft>
                <a:spcPts val="0"/>
              </a:spcAft>
              <a:buClr>
                <a:schemeClr val="dk1"/>
              </a:buClr>
              <a:buSzPct val="100000"/>
              <a:buNone/>
            </a:pPr>
            <a:endParaRPr sz="6800"/>
          </a:p>
          <a:p>
            <a:pPr marL="342900" lvl="0" indent="-342900" algn="l" rtl="0">
              <a:spcBef>
                <a:spcPts val="300"/>
              </a:spcBef>
              <a:spcAft>
                <a:spcPts val="0"/>
              </a:spcAft>
              <a:buClr>
                <a:schemeClr val="dk1"/>
              </a:buClr>
              <a:buSzPct val="100000"/>
              <a:buChar char="•"/>
            </a:pPr>
            <a:r>
              <a:rPr lang="it-IT" sz="6800"/>
              <a:t>Fornire informazioni riguardanti le attività che volete fare, dicendo perché le avete scelte e il costo totale.</a:t>
            </a:r>
            <a:endParaRPr sz="6800"/>
          </a:p>
          <a:p>
            <a:pPr marL="0" lvl="0" indent="0" algn="l" rtl="0">
              <a:spcBef>
                <a:spcPts val="300"/>
              </a:spcBef>
              <a:spcAft>
                <a:spcPts val="0"/>
              </a:spcAft>
              <a:buClr>
                <a:schemeClr val="dk1"/>
              </a:buClr>
              <a:buSzPct val="100000"/>
              <a:buNone/>
            </a:pPr>
            <a:endParaRPr sz="6800"/>
          </a:p>
          <a:p>
            <a:pPr marL="342900" lvl="0" indent="-342900" algn="l" rtl="0">
              <a:spcBef>
                <a:spcPts val="300"/>
              </a:spcBef>
              <a:spcAft>
                <a:spcPts val="0"/>
              </a:spcAft>
              <a:buClr>
                <a:schemeClr val="dk1"/>
              </a:buClr>
              <a:buSzPct val="100000"/>
              <a:buChar char="•"/>
            </a:pPr>
            <a:r>
              <a:rPr lang="it-IT" sz="6800"/>
              <a:t>Alla fine si voterà la gita preferita!</a:t>
            </a:r>
            <a:endParaRPr sz="6800"/>
          </a:p>
          <a:p>
            <a:pPr marL="0" lvl="0" indent="0" algn="l" rtl="0">
              <a:spcBef>
                <a:spcPts val="300"/>
              </a:spcBef>
              <a:spcAft>
                <a:spcPts val="0"/>
              </a:spcAft>
              <a:buClr>
                <a:schemeClr val="dk1"/>
              </a:buClr>
              <a:buSzPct val="100000"/>
              <a:buNone/>
            </a:pPr>
            <a:r>
              <a:rPr lang="it-IT" sz="5500"/>
              <a:t> </a:t>
            </a:r>
            <a:endParaRPr sz="5500"/>
          </a:p>
          <a:p>
            <a:pPr marL="342900" lvl="0" indent="-276860" algn="l" rtl="0">
              <a:spcBef>
                <a:spcPts val="208"/>
              </a:spcBef>
              <a:spcAft>
                <a:spcPts val="0"/>
              </a:spcAft>
              <a:buClr>
                <a:schemeClr val="dk1"/>
              </a:buClr>
              <a:buSzPct val="1000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txBox="1">
            <a:spLocks noGrp="1"/>
          </p:cNvSpPr>
          <p:nvPr>
            <p:ph type="body" idx="1"/>
          </p:nvPr>
        </p:nvSpPr>
        <p:spPr>
          <a:xfrm>
            <a:off x="470712" y="319134"/>
            <a:ext cx="8229600" cy="6229150"/>
          </a:xfrm>
          <a:prstGeom prst="rect">
            <a:avLst/>
          </a:prstGeom>
          <a:solidFill>
            <a:srgbClr val="D99694"/>
          </a:solidFill>
          <a:ln>
            <a:noFill/>
          </a:ln>
        </p:spPr>
        <p:txBody>
          <a:bodyPr spcFirstLastPara="1" wrap="square" lIns="91425" tIns="45700" rIns="91425" bIns="45700" anchor="t" anchorCtr="0">
            <a:normAutofit fontScale="62500" lnSpcReduction="20000"/>
          </a:bodyPr>
          <a:lstStyle/>
          <a:p>
            <a:pPr marL="342900" lvl="0" indent="-215900" algn="l" rtl="0">
              <a:spcBef>
                <a:spcPts val="0"/>
              </a:spcBef>
              <a:spcAft>
                <a:spcPts val="0"/>
              </a:spcAft>
              <a:buClr>
                <a:schemeClr val="dk1"/>
              </a:buClr>
              <a:buSzPct val="100000"/>
              <a:buNone/>
            </a:pPr>
            <a:endParaRPr/>
          </a:p>
          <a:p>
            <a:pPr marL="0" lvl="0" indent="0" algn="l" rtl="0">
              <a:spcBef>
                <a:spcPts val="400"/>
              </a:spcBef>
              <a:spcAft>
                <a:spcPts val="0"/>
              </a:spcAft>
              <a:buClr>
                <a:schemeClr val="dk1"/>
              </a:buClr>
              <a:buSzPct val="100000"/>
              <a:buNone/>
            </a:pPr>
            <a:r>
              <a:rPr lang="it-IT" sz="3500"/>
              <a:t>Apprendimento permanente: </a:t>
            </a:r>
            <a:endParaRPr sz="3500"/>
          </a:p>
          <a:p>
            <a:pPr marL="0" lvl="0" indent="0" algn="l" rtl="0">
              <a:spcBef>
                <a:spcPts val="400"/>
              </a:spcBef>
              <a:spcAft>
                <a:spcPts val="0"/>
              </a:spcAft>
              <a:buClr>
                <a:schemeClr val="dk1"/>
              </a:buClr>
              <a:buSzPct val="100000"/>
              <a:buNone/>
            </a:pPr>
            <a:r>
              <a:rPr lang="it-IT" sz="3500"/>
              <a:t> </a:t>
            </a:r>
            <a:endParaRPr sz="3500"/>
          </a:p>
          <a:p>
            <a:pPr marL="0" lvl="0" indent="0" algn="l" rtl="0">
              <a:spcBef>
                <a:spcPts val="400"/>
              </a:spcBef>
              <a:spcAft>
                <a:spcPts val="0"/>
              </a:spcAft>
              <a:buClr>
                <a:schemeClr val="dk1"/>
              </a:buClr>
              <a:buSzPct val="100000"/>
              <a:buNone/>
            </a:pPr>
            <a:r>
              <a:rPr lang="it-IT" sz="3500" u="sng"/>
              <a:t>Competenze chiave:</a:t>
            </a:r>
            <a:endParaRPr/>
          </a:p>
          <a:p>
            <a:pPr marL="0" lvl="0" indent="0" algn="l" rtl="0">
              <a:spcBef>
                <a:spcPts val="400"/>
              </a:spcBef>
              <a:spcAft>
                <a:spcPts val="0"/>
              </a:spcAft>
              <a:buClr>
                <a:schemeClr val="dk1"/>
              </a:buClr>
              <a:buSzPct val="100000"/>
              <a:buNone/>
            </a:pPr>
            <a:endParaRPr sz="3500" u="sng"/>
          </a:p>
          <a:p>
            <a:pPr marL="342900" lvl="0" indent="-342931" algn="l" rtl="0">
              <a:spcBef>
                <a:spcPts val="400"/>
              </a:spcBef>
              <a:spcAft>
                <a:spcPts val="0"/>
              </a:spcAft>
              <a:buClr>
                <a:schemeClr val="dk1"/>
              </a:buClr>
              <a:buSzPct val="100000"/>
              <a:buChar char="•"/>
            </a:pPr>
            <a:r>
              <a:rPr lang="it-IT" sz="3500"/>
              <a:t>Comunicazione nella lingua straniera </a:t>
            </a:r>
            <a:endParaRPr sz="3500"/>
          </a:p>
          <a:p>
            <a:pPr marL="342900" lvl="0" indent="-342931" algn="l" rtl="0">
              <a:spcBef>
                <a:spcPts val="400"/>
              </a:spcBef>
              <a:spcAft>
                <a:spcPts val="0"/>
              </a:spcAft>
              <a:buClr>
                <a:schemeClr val="dk1"/>
              </a:buClr>
              <a:buSzPct val="100000"/>
              <a:buChar char="•"/>
            </a:pPr>
            <a:r>
              <a:rPr lang="it-IT" sz="3500"/>
              <a:t>Competenze matematiche </a:t>
            </a:r>
            <a:endParaRPr sz="3500"/>
          </a:p>
          <a:p>
            <a:pPr marL="342900" lvl="0" indent="-342931" algn="l" rtl="0">
              <a:spcBef>
                <a:spcPts val="400"/>
              </a:spcBef>
              <a:spcAft>
                <a:spcPts val="0"/>
              </a:spcAft>
              <a:buClr>
                <a:schemeClr val="dk1"/>
              </a:buClr>
              <a:buSzPct val="100000"/>
              <a:buChar char="•"/>
            </a:pPr>
            <a:r>
              <a:rPr lang="it-IT" sz="3500"/>
              <a:t>Competenze digitali</a:t>
            </a:r>
            <a:endParaRPr sz="3500"/>
          </a:p>
          <a:p>
            <a:pPr marL="342900" lvl="0" indent="-342931" algn="l" rtl="0">
              <a:spcBef>
                <a:spcPts val="400"/>
              </a:spcBef>
              <a:spcAft>
                <a:spcPts val="0"/>
              </a:spcAft>
              <a:buClr>
                <a:schemeClr val="dk1"/>
              </a:buClr>
              <a:buSzPct val="100000"/>
              <a:buChar char="•"/>
            </a:pPr>
            <a:r>
              <a:rPr lang="it-IT" sz="3500"/>
              <a:t>Imparare ad imparare </a:t>
            </a:r>
            <a:endParaRPr sz="3500"/>
          </a:p>
          <a:p>
            <a:pPr marL="342900" lvl="0" indent="-342931" algn="l" rtl="0">
              <a:spcBef>
                <a:spcPts val="400"/>
              </a:spcBef>
              <a:spcAft>
                <a:spcPts val="0"/>
              </a:spcAft>
              <a:buClr>
                <a:schemeClr val="dk1"/>
              </a:buClr>
              <a:buSzPct val="100000"/>
              <a:buChar char="•"/>
            </a:pPr>
            <a:r>
              <a:rPr lang="it-IT" sz="3500"/>
              <a:t>Spirito d’iniziativa </a:t>
            </a:r>
            <a:endParaRPr sz="3500"/>
          </a:p>
          <a:p>
            <a:pPr marL="0" lvl="0" indent="0" algn="l" rtl="0">
              <a:spcBef>
                <a:spcPts val="400"/>
              </a:spcBef>
              <a:spcAft>
                <a:spcPts val="0"/>
              </a:spcAft>
              <a:buClr>
                <a:schemeClr val="dk1"/>
              </a:buClr>
              <a:buSzPct val="100000"/>
              <a:buNone/>
            </a:pPr>
            <a:endParaRPr sz="3500"/>
          </a:p>
          <a:p>
            <a:pPr marL="0" lvl="0" indent="0" algn="l" rtl="0">
              <a:spcBef>
                <a:spcPts val="400"/>
              </a:spcBef>
              <a:spcAft>
                <a:spcPts val="0"/>
              </a:spcAft>
              <a:buClr>
                <a:schemeClr val="dk1"/>
              </a:buClr>
              <a:buSzPct val="100000"/>
              <a:buNone/>
            </a:pPr>
            <a:r>
              <a:rPr lang="it-IT" sz="3500" u="sng"/>
              <a:t>Competenze di cittadinanza:</a:t>
            </a:r>
            <a:endParaRPr/>
          </a:p>
          <a:p>
            <a:pPr marL="0" lvl="0" indent="0" algn="l" rtl="0">
              <a:spcBef>
                <a:spcPts val="400"/>
              </a:spcBef>
              <a:spcAft>
                <a:spcPts val="0"/>
              </a:spcAft>
              <a:buClr>
                <a:schemeClr val="dk1"/>
              </a:buClr>
              <a:buSzPct val="100000"/>
              <a:buNone/>
            </a:pPr>
            <a:endParaRPr sz="3500" u="sng"/>
          </a:p>
          <a:p>
            <a:pPr marL="342900" lvl="0" indent="-342931" algn="l" rtl="0">
              <a:spcBef>
                <a:spcPts val="400"/>
              </a:spcBef>
              <a:spcAft>
                <a:spcPts val="0"/>
              </a:spcAft>
              <a:buClr>
                <a:schemeClr val="dk1"/>
              </a:buClr>
              <a:buSzPct val="100000"/>
              <a:buChar char="•"/>
            </a:pPr>
            <a:r>
              <a:rPr lang="it-IT" sz="3500"/>
              <a:t>Progettare</a:t>
            </a:r>
            <a:endParaRPr sz="3500"/>
          </a:p>
          <a:p>
            <a:pPr marL="342900" lvl="0" indent="-342931" algn="l" rtl="0">
              <a:spcBef>
                <a:spcPts val="400"/>
              </a:spcBef>
              <a:spcAft>
                <a:spcPts val="0"/>
              </a:spcAft>
              <a:buClr>
                <a:schemeClr val="dk1"/>
              </a:buClr>
              <a:buSzPct val="100000"/>
              <a:buChar char="•"/>
            </a:pPr>
            <a:r>
              <a:rPr lang="it-IT" sz="3500"/>
              <a:t>Comunicare</a:t>
            </a:r>
            <a:endParaRPr sz="3500"/>
          </a:p>
          <a:p>
            <a:pPr marL="342900" lvl="0" indent="-342931" algn="l" rtl="0">
              <a:spcBef>
                <a:spcPts val="400"/>
              </a:spcBef>
              <a:spcAft>
                <a:spcPts val="0"/>
              </a:spcAft>
              <a:buClr>
                <a:schemeClr val="dk1"/>
              </a:buClr>
              <a:buSzPct val="100000"/>
              <a:buChar char="•"/>
            </a:pPr>
            <a:r>
              <a:rPr lang="it-IT" sz="3500"/>
              <a:t>Collaborare e partecipare</a:t>
            </a:r>
            <a:endParaRPr sz="3500"/>
          </a:p>
          <a:p>
            <a:pPr marL="342900" lvl="0" indent="-342931" algn="l" rtl="0">
              <a:spcBef>
                <a:spcPts val="400"/>
              </a:spcBef>
              <a:spcAft>
                <a:spcPts val="0"/>
              </a:spcAft>
              <a:buClr>
                <a:schemeClr val="dk1"/>
              </a:buClr>
              <a:buSzPct val="100000"/>
              <a:buChar char="•"/>
            </a:pPr>
            <a:r>
              <a:rPr lang="it-IT" sz="3500"/>
              <a:t>Risolvere problemi</a:t>
            </a:r>
            <a:endParaRPr sz="3500"/>
          </a:p>
          <a:p>
            <a:pPr marL="342900" lvl="0" indent="-342931" algn="l" rtl="0">
              <a:spcBef>
                <a:spcPts val="400"/>
              </a:spcBef>
              <a:spcAft>
                <a:spcPts val="0"/>
              </a:spcAft>
              <a:buClr>
                <a:schemeClr val="dk1"/>
              </a:buClr>
              <a:buSzPct val="100000"/>
              <a:buChar char="•"/>
            </a:pPr>
            <a:r>
              <a:rPr lang="it-IT" sz="3500"/>
              <a:t>Acquisire e interpretare l’informazione </a:t>
            </a:r>
            <a:endParaRPr sz="3500"/>
          </a:p>
          <a:p>
            <a:pPr marL="0" lvl="0" indent="0" algn="l" rtl="0">
              <a:spcBef>
                <a:spcPts val="400"/>
              </a:spcBef>
              <a:spcAft>
                <a:spcPts val="0"/>
              </a:spcAft>
              <a:buClr>
                <a:schemeClr val="dk1"/>
              </a:buClr>
              <a:buSzPct val="100000"/>
              <a:buNone/>
            </a:pPr>
            <a:r>
              <a:rPr lang="it-IT"/>
              <a:t> </a:t>
            </a:r>
            <a:endParaRPr/>
          </a:p>
          <a:p>
            <a:pPr marL="342900" lvl="0" indent="-215900" algn="l" rtl="0">
              <a:spcBef>
                <a:spcPts val="400"/>
              </a:spcBef>
              <a:spcAft>
                <a:spcPts val="0"/>
              </a:spcAft>
              <a:buClr>
                <a:schemeClr val="dk1"/>
              </a:buClr>
              <a:buSzPct val="1000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body" idx="1"/>
          </p:nvPr>
        </p:nvSpPr>
        <p:spPr>
          <a:xfrm>
            <a:off x="457200" y="324239"/>
            <a:ext cx="8229600" cy="6187568"/>
          </a:xfrm>
          <a:prstGeom prst="rect">
            <a:avLst/>
          </a:prstGeom>
          <a:solidFill>
            <a:srgbClr val="D99694"/>
          </a:solidFill>
          <a:ln>
            <a:noFill/>
          </a:ln>
        </p:spPr>
        <p:txBody>
          <a:bodyPr spcFirstLastPara="1" wrap="square" lIns="91425" tIns="45700" rIns="91425" bIns="45700" anchor="t" anchorCtr="0">
            <a:normAutofit/>
          </a:bodyPr>
          <a:lstStyle/>
          <a:p>
            <a:pPr marL="342900" lvl="0" indent="-203200" algn="l" rtl="0">
              <a:spcBef>
                <a:spcPts val="0"/>
              </a:spcBef>
              <a:spcAft>
                <a:spcPts val="0"/>
              </a:spcAft>
              <a:buClr>
                <a:schemeClr val="dk1"/>
              </a:buClr>
              <a:buSzPts val="2200"/>
              <a:buNone/>
            </a:pPr>
            <a:endParaRPr sz="2200"/>
          </a:p>
          <a:p>
            <a:pPr marL="342900" lvl="0" indent="-203200" algn="l" rtl="0">
              <a:spcBef>
                <a:spcPts val="44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Char char="•"/>
            </a:pPr>
            <a:r>
              <a:rPr lang="it-IT" sz="2200"/>
              <a:t>Verifica finale: Scrivere un’email ad un amico/una amica spiegando il vostro programma per la gita di un giorno.</a:t>
            </a:r>
            <a:endParaRPr sz="2200"/>
          </a:p>
          <a:p>
            <a:pPr marL="0" lvl="0" indent="0" algn="l" rtl="0">
              <a:spcBef>
                <a:spcPts val="440"/>
              </a:spcBef>
              <a:spcAft>
                <a:spcPts val="0"/>
              </a:spcAft>
              <a:buClr>
                <a:schemeClr val="dk1"/>
              </a:buClr>
              <a:buSzPts val="2200"/>
              <a:buNone/>
            </a:pPr>
            <a:r>
              <a:rPr lang="it-IT" sz="2200"/>
              <a:t> </a:t>
            </a:r>
            <a:endParaRPr/>
          </a:p>
          <a:p>
            <a:pPr marL="342900" lvl="0" indent="-342900" algn="l" rtl="0">
              <a:spcBef>
                <a:spcPts val="440"/>
              </a:spcBef>
              <a:spcAft>
                <a:spcPts val="0"/>
              </a:spcAft>
              <a:buClr>
                <a:schemeClr val="dk1"/>
              </a:buClr>
              <a:buSzPts val="2200"/>
              <a:buChar char="•"/>
            </a:pPr>
            <a:r>
              <a:rPr lang="it-IT" sz="2200"/>
              <a:t>Griglie di valutazione:</a:t>
            </a:r>
            <a:endParaRPr/>
          </a:p>
          <a:p>
            <a:pPr marL="0" lvl="0" indent="0" algn="l" rtl="0">
              <a:spcBef>
                <a:spcPts val="440"/>
              </a:spcBef>
              <a:spcAft>
                <a:spcPts val="0"/>
              </a:spcAft>
              <a:buClr>
                <a:schemeClr val="dk1"/>
              </a:buClr>
              <a:buSzPts val="2200"/>
              <a:buNone/>
            </a:pPr>
            <a:r>
              <a:rPr lang="it-IT" sz="2200"/>
              <a:t>		- per l’apprendimento cooperativo</a:t>
            </a:r>
            <a:endParaRPr/>
          </a:p>
          <a:p>
            <a:pPr marL="0" lvl="0" indent="0" algn="l" rtl="0">
              <a:spcBef>
                <a:spcPts val="440"/>
              </a:spcBef>
              <a:spcAft>
                <a:spcPts val="0"/>
              </a:spcAft>
              <a:buClr>
                <a:schemeClr val="dk1"/>
              </a:buClr>
              <a:buSzPts val="2200"/>
              <a:buNone/>
            </a:pPr>
            <a:r>
              <a:rPr lang="it-IT" sz="2200"/>
              <a:t>		- per la ricerca in rete</a:t>
            </a:r>
            <a:endParaRPr sz="2200"/>
          </a:p>
          <a:p>
            <a:pPr marL="0" lvl="0" indent="0" algn="l" rtl="0">
              <a:spcBef>
                <a:spcPts val="440"/>
              </a:spcBef>
              <a:spcAft>
                <a:spcPts val="0"/>
              </a:spcAft>
              <a:buClr>
                <a:schemeClr val="dk1"/>
              </a:buClr>
              <a:buSzPts val="2200"/>
              <a:buNone/>
            </a:pPr>
            <a:r>
              <a:rPr lang="it-IT" sz="2200"/>
              <a:t> </a:t>
            </a:r>
            <a:endParaRPr sz="2200"/>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51" name="Google Shape;251;p33"/>
          <p:cNvGraphicFramePr/>
          <p:nvPr/>
        </p:nvGraphicFramePr>
        <p:xfrm>
          <a:off x="2315689" y="738664"/>
          <a:ext cx="3000000" cy="3000000"/>
        </p:xfrm>
        <a:graphic>
          <a:graphicData uri="http://schemas.openxmlformats.org/drawingml/2006/table">
            <a:tbl>
              <a:tblPr firstRow="1" firstCol="1" bandRow="1">
                <a:noFill/>
                <a:tableStyleId>{AEF32DE6-257C-4E32-B203-A3F5173A9EB7}</a:tableStyleId>
              </a:tblPr>
              <a:tblGrid>
                <a:gridCol w="838150">
                  <a:extLst>
                    <a:ext uri="{9D8B030D-6E8A-4147-A177-3AD203B41FA5}">
                      <a16:colId xmlns:a16="http://schemas.microsoft.com/office/drawing/2014/main" val="20000"/>
                    </a:ext>
                  </a:extLst>
                </a:gridCol>
                <a:gridCol w="838150">
                  <a:extLst>
                    <a:ext uri="{9D8B030D-6E8A-4147-A177-3AD203B41FA5}">
                      <a16:colId xmlns:a16="http://schemas.microsoft.com/office/drawing/2014/main" val="20001"/>
                    </a:ext>
                  </a:extLst>
                </a:gridCol>
                <a:gridCol w="829425">
                  <a:extLst>
                    <a:ext uri="{9D8B030D-6E8A-4147-A177-3AD203B41FA5}">
                      <a16:colId xmlns:a16="http://schemas.microsoft.com/office/drawing/2014/main" val="20002"/>
                    </a:ext>
                  </a:extLst>
                </a:gridCol>
                <a:gridCol w="847725">
                  <a:extLst>
                    <a:ext uri="{9D8B030D-6E8A-4147-A177-3AD203B41FA5}">
                      <a16:colId xmlns:a16="http://schemas.microsoft.com/office/drawing/2014/main" val="20003"/>
                    </a:ext>
                  </a:extLst>
                </a:gridCol>
                <a:gridCol w="838575">
                  <a:extLst>
                    <a:ext uri="{9D8B030D-6E8A-4147-A177-3AD203B41FA5}">
                      <a16:colId xmlns:a16="http://schemas.microsoft.com/office/drawing/2014/main" val="20004"/>
                    </a:ext>
                  </a:extLst>
                </a:gridCol>
              </a:tblGrid>
              <a:tr h="196475">
                <a:tc>
                  <a:txBody>
                    <a:bodyPr/>
                    <a:lstStyle/>
                    <a:p>
                      <a:pPr marL="0" marR="0" lvl="0" indent="0" algn="l" rtl="0">
                        <a:lnSpc>
                          <a:spcPct val="115000"/>
                        </a:lnSpc>
                        <a:spcBef>
                          <a:spcPts val="0"/>
                        </a:spcBef>
                        <a:spcAft>
                          <a:spcPts val="0"/>
                        </a:spcAft>
                        <a:buNone/>
                      </a:pPr>
                      <a:r>
                        <a:rPr lang="it-IT" sz="600"/>
                        <a:t>Dimensioni</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Eccellente</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Medio</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Essenziale</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Parziale</a:t>
                      </a:r>
                      <a:endParaRPr sz="600">
                        <a:latin typeface="Calibri"/>
                        <a:ea typeface="Calibri"/>
                        <a:cs typeface="Calibri"/>
                        <a:sym typeface="Calibri"/>
                      </a:endParaRPr>
                    </a:p>
                  </a:txBody>
                  <a:tcPr marL="34675" marR="34675" marT="0" marB="0"/>
                </a:tc>
                <a:extLst>
                  <a:ext uri="{0D108BD9-81ED-4DB2-BD59-A6C34878D82A}">
                    <a16:rowId xmlns:a16="http://schemas.microsoft.com/office/drawing/2014/main" val="10000"/>
                  </a:ext>
                </a:extLst>
              </a:tr>
              <a:tr h="1067225">
                <a:tc>
                  <a:txBody>
                    <a:bodyPr/>
                    <a:lstStyle/>
                    <a:p>
                      <a:pPr marL="0" marR="0" lvl="0" indent="0" algn="l" rtl="0">
                        <a:lnSpc>
                          <a:spcPct val="115000"/>
                        </a:lnSpc>
                        <a:spcBef>
                          <a:spcPts val="0"/>
                        </a:spcBef>
                        <a:spcAft>
                          <a:spcPts val="0"/>
                        </a:spcAft>
                        <a:buNone/>
                      </a:pPr>
                      <a:r>
                        <a:rPr lang="it-IT" sz="600"/>
                        <a:t>Ricerca e organizzazione delle risorse Web</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Sa esplorare le risorse fornite, ricercarne di ulteriori in modo autonomo citando le fonti e organizzare coerentemente le informazioni.</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Sa esplorare le risorse fornite, ricercare autonomamente e organizzare in modo coerente le informazioni.</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Sa esplorare le risorse fornite, ricercare e organizzare alcune risorse di semplice reperibilità.</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Sa esplorare le risorse fornite e le organizza solo se guidato dall’insegnante.</a:t>
                      </a:r>
                      <a:endParaRPr sz="600">
                        <a:latin typeface="Calibri"/>
                        <a:ea typeface="Calibri"/>
                        <a:cs typeface="Calibri"/>
                        <a:sym typeface="Calibri"/>
                      </a:endParaRPr>
                    </a:p>
                  </a:txBody>
                  <a:tcPr marL="34675" marR="34675" marT="0" marB="0"/>
                </a:tc>
                <a:extLst>
                  <a:ext uri="{0D108BD9-81ED-4DB2-BD59-A6C34878D82A}">
                    <a16:rowId xmlns:a16="http://schemas.microsoft.com/office/drawing/2014/main" val="10001"/>
                  </a:ext>
                </a:extLst>
              </a:tr>
              <a:tr h="1067225">
                <a:tc>
                  <a:txBody>
                    <a:bodyPr/>
                    <a:lstStyle/>
                    <a:p>
                      <a:pPr marL="0" marR="0" lvl="0" indent="0" algn="l" rtl="0">
                        <a:lnSpc>
                          <a:spcPct val="115000"/>
                        </a:lnSpc>
                        <a:spcBef>
                          <a:spcPts val="0"/>
                        </a:spcBef>
                        <a:spcAft>
                          <a:spcPts val="0"/>
                        </a:spcAft>
                        <a:buNone/>
                      </a:pPr>
                      <a:r>
                        <a:rPr lang="it-IT" sz="600"/>
                        <a:t>Usare i dispositivi tecnici</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Sa utilizzare in maniera autonoma i dispositivi proposti ed è in grado di individuare soluzioni alternative.</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Sa utilizzare in maniera autonoma i dispositivi proposti.</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Si orienta nell’utilizzo dei dispositivi proposti, anche se restano difficoltà che ostacolano il lavoro.</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Ha difficoltà nell’utilizzo dei dispositivi proposti e richiede l’intervento dell’insegnante e dei compagni.</a:t>
                      </a:r>
                      <a:endParaRPr sz="600">
                        <a:latin typeface="Calibri"/>
                        <a:ea typeface="Calibri"/>
                        <a:cs typeface="Calibri"/>
                        <a:sym typeface="Calibri"/>
                      </a:endParaRPr>
                    </a:p>
                  </a:txBody>
                  <a:tcPr marL="34675" marR="34675" marT="0" marB="0"/>
                </a:tc>
                <a:extLst>
                  <a:ext uri="{0D108BD9-81ED-4DB2-BD59-A6C34878D82A}">
                    <a16:rowId xmlns:a16="http://schemas.microsoft.com/office/drawing/2014/main" val="10002"/>
                  </a:ext>
                </a:extLst>
              </a:tr>
              <a:tr h="828500">
                <a:tc>
                  <a:txBody>
                    <a:bodyPr/>
                    <a:lstStyle/>
                    <a:p>
                      <a:pPr marL="0" marR="0" lvl="0" indent="0" algn="l" rtl="0">
                        <a:lnSpc>
                          <a:spcPct val="115000"/>
                        </a:lnSpc>
                        <a:spcBef>
                          <a:spcPts val="0"/>
                        </a:spcBef>
                        <a:spcAft>
                          <a:spcPts val="0"/>
                        </a:spcAft>
                        <a:buNone/>
                      </a:pPr>
                      <a:r>
                        <a:rPr lang="it-IT" sz="600"/>
                        <a:t>Gestione dell’interazione all’interno del gruppo</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Interviene in modo rispettoso, partecipando attivamente e motivando il gruppo.</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Attende il proprio turno per intervenire e partecipa attivamente.</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Attende il proprio turno per intervenire, anche se non sempre  partecipa attivamente.</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Intervenire solo se sollecitato, necessita di richiami per rispettare i turni di parola.</a:t>
                      </a:r>
                      <a:endParaRPr sz="600">
                        <a:latin typeface="Calibri"/>
                        <a:ea typeface="Calibri"/>
                        <a:cs typeface="Calibri"/>
                        <a:sym typeface="Calibri"/>
                      </a:endParaRPr>
                    </a:p>
                  </a:txBody>
                  <a:tcPr marL="34675" marR="34675" marT="0" marB="0"/>
                </a:tc>
                <a:extLst>
                  <a:ext uri="{0D108BD9-81ED-4DB2-BD59-A6C34878D82A}">
                    <a16:rowId xmlns:a16="http://schemas.microsoft.com/office/drawing/2014/main" val="10003"/>
                  </a:ext>
                </a:extLst>
              </a:tr>
              <a:tr h="947850">
                <a:tc>
                  <a:txBody>
                    <a:bodyPr/>
                    <a:lstStyle/>
                    <a:p>
                      <a:pPr marL="0" marR="0" lvl="0" indent="0" algn="l" rtl="0">
                        <a:lnSpc>
                          <a:spcPct val="115000"/>
                        </a:lnSpc>
                        <a:spcBef>
                          <a:spcPts val="0"/>
                        </a:spcBef>
                        <a:spcAft>
                          <a:spcPts val="0"/>
                        </a:spcAft>
                        <a:buNone/>
                      </a:pPr>
                      <a:r>
                        <a:rPr lang="it-IT" sz="600"/>
                        <a:t>Gestione del tempo</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Rispetta la scadenza, gestendo il tempo in modo congruente anche rispetto alle varie fasi di lavoro.</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Rispetta la scadenza, impegnandosi per gestire i tempi di lavoro.</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Rispetta la scadenza, anche se rimane indietro nelle varie fasi di lavoro.</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Non rispetta la scadenza e fatica a gestire i tempi di lavoro.</a:t>
                      </a:r>
                      <a:endParaRPr sz="600">
                        <a:latin typeface="Calibri"/>
                        <a:ea typeface="Calibri"/>
                        <a:cs typeface="Calibri"/>
                        <a:sym typeface="Calibri"/>
                      </a:endParaRPr>
                    </a:p>
                  </a:txBody>
                  <a:tcPr marL="34675" marR="34675" marT="0" marB="0"/>
                </a:tc>
                <a:extLst>
                  <a:ext uri="{0D108BD9-81ED-4DB2-BD59-A6C34878D82A}">
                    <a16:rowId xmlns:a16="http://schemas.microsoft.com/office/drawing/2014/main" val="10004"/>
                  </a:ext>
                </a:extLst>
              </a:tr>
              <a:tr h="828500">
                <a:tc>
                  <a:txBody>
                    <a:bodyPr/>
                    <a:lstStyle/>
                    <a:p>
                      <a:pPr marL="0" marR="0" lvl="0" indent="0" algn="l" rtl="0">
                        <a:lnSpc>
                          <a:spcPct val="115000"/>
                        </a:lnSpc>
                        <a:spcBef>
                          <a:spcPts val="0"/>
                        </a:spcBef>
                        <a:spcAft>
                          <a:spcPts val="0"/>
                        </a:spcAft>
                        <a:buNone/>
                      </a:pPr>
                      <a:r>
                        <a:rPr lang="it-IT" sz="600"/>
                        <a:t>Capacità di argomentazione</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Argomenta in maniera chiara e convincente le proprie tesi, problematizzando autonomamente le nozioni.</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Argomenta in modo chiaro motivando le proprie tesi. Se interrogato problematizza le nozioni.</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Argomenta  le proprie tesi in modo autonomo, ma se interrogato fatica a problematizzare le nozioni.</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Fatica ad argomentare in modo sufficientemente esaustivo se non guidato dall’insegnante.</a:t>
                      </a:r>
                      <a:endParaRPr sz="600">
                        <a:latin typeface="Calibri"/>
                        <a:ea typeface="Calibri"/>
                        <a:cs typeface="Calibri"/>
                        <a:sym typeface="Calibri"/>
                      </a:endParaRPr>
                    </a:p>
                  </a:txBody>
                  <a:tcPr marL="34675" marR="34675" marT="0" marB="0"/>
                </a:tc>
                <a:extLst>
                  <a:ext uri="{0D108BD9-81ED-4DB2-BD59-A6C34878D82A}">
                    <a16:rowId xmlns:a16="http://schemas.microsoft.com/office/drawing/2014/main" val="10005"/>
                  </a:ext>
                </a:extLst>
              </a:tr>
              <a:tr h="1067225">
                <a:tc>
                  <a:txBody>
                    <a:bodyPr/>
                    <a:lstStyle/>
                    <a:p>
                      <a:pPr marL="0" marR="0" lvl="0" indent="0" algn="l" rtl="0">
                        <a:lnSpc>
                          <a:spcPct val="115000"/>
                        </a:lnSpc>
                        <a:spcBef>
                          <a:spcPts val="0"/>
                        </a:spcBef>
                        <a:spcAft>
                          <a:spcPts val="0"/>
                        </a:spcAft>
                        <a:buNone/>
                      </a:pPr>
                      <a:r>
                        <a:rPr lang="it-IT" sz="600"/>
                        <a:t>Uso del lessico</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Si esprime in modo chiaro e completo, utilizza in maniera appropriata i sinonimi, anche quelli non usati dall’insegnante.</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Si esprime in modo chiaro, utilizzando termini appropriati.</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Permane un utilizzo impreciso della terminologia, su sollecitazione dell’insegnante è in grado di auto-correggersi.</a:t>
                      </a:r>
                      <a:endParaRPr sz="600">
                        <a:latin typeface="Calibri"/>
                        <a:ea typeface="Calibri"/>
                        <a:cs typeface="Calibri"/>
                        <a:sym typeface="Calibri"/>
                      </a:endParaRPr>
                    </a:p>
                  </a:txBody>
                  <a:tcPr marL="34675" marR="34675" marT="0" marB="0"/>
                </a:tc>
                <a:tc>
                  <a:txBody>
                    <a:bodyPr/>
                    <a:lstStyle/>
                    <a:p>
                      <a:pPr marL="0" marR="0" lvl="0" indent="0" algn="l" rtl="0">
                        <a:lnSpc>
                          <a:spcPct val="115000"/>
                        </a:lnSpc>
                        <a:spcBef>
                          <a:spcPts val="0"/>
                        </a:spcBef>
                        <a:spcAft>
                          <a:spcPts val="0"/>
                        </a:spcAft>
                        <a:buNone/>
                      </a:pPr>
                      <a:r>
                        <a:rPr lang="it-IT" sz="600"/>
                        <a:t>Utilizza termini non sempre adeguati al contesto; deve essere guidato dall’insegnante nella comprensione del significato.</a:t>
                      </a:r>
                      <a:endParaRPr sz="600">
                        <a:latin typeface="Calibri"/>
                        <a:ea typeface="Calibri"/>
                        <a:cs typeface="Calibri"/>
                        <a:sym typeface="Calibri"/>
                      </a:endParaRPr>
                    </a:p>
                  </a:txBody>
                  <a:tcPr marL="34675" marR="34675" marT="0" marB="0"/>
                </a:tc>
                <a:extLst>
                  <a:ext uri="{0D108BD9-81ED-4DB2-BD59-A6C34878D82A}">
                    <a16:rowId xmlns:a16="http://schemas.microsoft.com/office/drawing/2014/main" val="10006"/>
                  </a:ext>
                </a:extLst>
              </a:tr>
            </a:tbl>
          </a:graphicData>
        </a:graphic>
      </p:graphicFrame>
      <p:sp>
        <p:nvSpPr>
          <p:cNvPr id="252" name="Google Shape;252;p33"/>
          <p:cNvSpPr txBox="1"/>
          <p:nvPr/>
        </p:nvSpPr>
        <p:spPr>
          <a:xfrm>
            <a:off x="2956958" y="0"/>
            <a:ext cx="2909455"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0" i="0" u="none" strike="noStrike" cap="none">
                <a:solidFill>
                  <a:schemeClr val="dk1"/>
                </a:solidFill>
                <a:latin typeface="Calibri"/>
                <a:ea typeface="Calibri"/>
                <a:cs typeface="Calibri"/>
                <a:sym typeface="Calibri"/>
              </a:rPr>
              <a:t>RUBRICA DI VALUTAZIONE PER LA RICERCA IN RETE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4" descr="GRIGLIA 3 .JPG"/>
          <p:cNvPicPr preferRelativeResize="0">
            <a:picLocks noGrp="1"/>
          </p:cNvPicPr>
          <p:nvPr>
            <p:ph type="body" idx="1"/>
          </p:nvPr>
        </p:nvPicPr>
        <p:blipFill rotWithShape="1">
          <a:blip r:embed="rId3">
            <a:alphaModFix/>
          </a:blip>
          <a:srcRect t="13335" b="13336"/>
          <a:stretch/>
        </p:blipFill>
        <p:spPr>
          <a:xfrm>
            <a:off x="457200" y="414655"/>
            <a:ext cx="8229600" cy="608364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3"/>
              </a:buClr>
              <a:buSzPct val="100000"/>
              <a:buFont typeface="Calibri"/>
              <a:buNone/>
            </a:pPr>
            <a:r>
              <a:rPr lang="it-IT" b="1">
                <a:solidFill>
                  <a:schemeClr val="accent3"/>
                </a:solidFill>
              </a:rPr>
              <a:t>QUESTIONARIO di GRADIMENTO</a:t>
            </a:r>
            <a:br>
              <a:rPr lang="it-IT" b="1">
                <a:solidFill>
                  <a:schemeClr val="accent3"/>
                </a:solidFill>
              </a:rPr>
            </a:br>
            <a:r>
              <a:rPr lang="it-IT" sz="3100" b="1">
                <a:solidFill>
                  <a:schemeClr val="accent3"/>
                </a:solidFill>
              </a:rPr>
              <a:t>1^ - 2^ - 3^ ANNUALITÀ </a:t>
            </a:r>
            <a:endParaRPr/>
          </a:p>
        </p:txBody>
      </p:sp>
      <p:sp>
        <p:nvSpPr>
          <p:cNvPr id="263" name="Google Shape;263;p35"/>
          <p:cNvSpPr txBox="1">
            <a:spLocks noGrp="1"/>
          </p:cNvSpPr>
          <p:nvPr>
            <p:ph type="body" idx="1"/>
          </p:nvPr>
        </p:nvSpPr>
        <p:spPr>
          <a:xfrm>
            <a:off x="457200" y="1600200"/>
            <a:ext cx="8229600" cy="4525963"/>
          </a:xfrm>
          <a:prstGeom prst="rect">
            <a:avLst/>
          </a:prstGeom>
          <a:solidFill>
            <a:srgbClr val="C2D59B"/>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endParaRPr sz="2400"/>
          </a:p>
          <a:p>
            <a:pPr marL="0" lvl="0" indent="0" algn="l" rtl="0">
              <a:spcBef>
                <a:spcPts val="440"/>
              </a:spcBef>
              <a:spcAft>
                <a:spcPts val="0"/>
              </a:spcAft>
              <a:buClr>
                <a:schemeClr val="dk1"/>
              </a:buClr>
              <a:buSzPts val="2200"/>
              <a:buNone/>
            </a:pPr>
            <a:endParaRPr sz="2200"/>
          </a:p>
          <a:p>
            <a:pPr marL="0" lvl="0" indent="0" algn="l" rtl="0">
              <a:spcBef>
                <a:spcPts val="440"/>
              </a:spcBef>
              <a:spcAft>
                <a:spcPts val="0"/>
              </a:spcAft>
              <a:buClr>
                <a:schemeClr val="dk1"/>
              </a:buClr>
              <a:buSzPts val="2200"/>
              <a:buNone/>
            </a:pPr>
            <a:r>
              <a:rPr lang="it-IT" sz="2200"/>
              <a:t>Caro studente / Cara studentessa,</a:t>
            </a:r>
            <a:endParaRPr sz="2200"/>
          </a:p>
          <a:p>
            <a:pPr marL="0" lvl="0" indent="0" algn="l" rtl="0">
              <a:spcBef>
                <a:spcPts val="440"/>
              </a:spcBef>
              <a:spcAft>
                <a:spcPts val="0"/>
              </a:spcAft>
              <a:buClr>
                <a:schemeClr val="dk1"/>
              </a:buClr>
              <a:buSzPts val="2200"/>
              <a:buNone/>
            </a:pPr>
            <a:r>
              <a:rPr lang="it-IT" sz="2200"/>
              <a:t>ti chiediamo di collaborare in modo anonimo all‘attività di monitoraggio e valutazione del progetto </a:t>
            </a:r>
            <a:r>
              <a:rPr lang="it-IT" sz="2200" b="1" u="sng"/>
              <a:t>Alunni Protagonisti!</a:t>
            </a:r>
            <a:r>
              <a:rPr lang="it-IT" sz="2200" b="1"/>
              <a:t>  </a:t>
            </a:r>
            <a:r>
              <a:rPr lang="it-IT" sz="2200"/>
              <a:t>rispondendo ad alcune domande. Ciò ti consentirà di esprimere le tue valutazioni riguardo agli aspetti didattici e organizzativi del progetto. (In questo modo potremo migliorare la qualità della nostra attività !)</a:t>
            </a:r>
            <a:endParaRPr sz="2200"/>
          </a:p>
          <a:p>
            <a:pPr marL="0" lvl="0" indent="0" algn="l" rtl="0">
              <a:spcBef>
                <a:spcPts val="480"/>
              </a:spcBef>
              <a:spcAft>
                <a:spcPts val="0"/>
              </a:spcAft>
              <a:buClr>
                <a:schemeClr val="dk1"/>
              </a:buClr>
              <a:buSzPts val="2400"/>
              <a:buNone/>
            </a:pPr>
            <a:r>
              <a:rPr lang="it-IT" sz="2400" b="1"/>
              <a:t> </a:t>
            </a:r>
            <a:endParaRPr sz="2400"/>
          </a:p>
          <a:p>
            <a:pPr marL="0" lvl="0" indent="0" algn="l" rtl="0">
              <a:spcBef>
                <a:spcPts val="640"/>
              </a:spcBef>
              <a:spcAft>
                <a:spcPts val="0"/>
              </a:spcAft>
              <a:buClr>
                <a:schemeClr val="dk1"/>
              </a:buClr>
              <a:buSzPts val="32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body" idx="1"/>
          </p:nvPr>
        </p:nvSpPr>
        <p:spPr>
          <a:xfrm>
            <a:off x="457200" y="672047"/>
            <a:ext cx="8229600" cy="5502611"/>
          </a:xfrm>
          <a:prstGeom prst="rect">
            <a:avLst/>
          </a:prstGeom>
          <a:solidFill>
            <a:srgbClr val="C3D69B"/>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00"/>
              <a:buNone/>
            </a:pPr>
            <a:endParaRPr sz="2200"/>
          </a:p>
          <a:p>
            <a:pPr marL="0" lvl="0" indent="0" algn="l" rtl="0">
              <a:spcBef>
                <a:spcPts val="440"/>
              </a:spcBef>
              <a:spcAft>
                <a:spcPts val="0"/>
              </a:spcAft>
              <a:buClr>
                <a:schemeClr val="dk1"/>
              </a:buClr>
              <a:buSzPts val="2200"/>
              <a:buNone/>
            </a:pPr>
            <a:r>
              <a:rPr lang="it-IT" sz="2200"/>
              <a:t>1. La tua partecipazione alle  attività del progetto è stata determinata da:</a:t>
            </a:r>
            <a:endParaRPr sz="2200"/>
          </a:p>
          <a:p>
            <a:pPr marL="342900" lvl="0" indent="-342900" algn="l" rtl="0">
              <a:spcBef>
                <a:spcPts val="440"/>
              </a:spcBef>
              <a:spcAft>
                <a:spcPts val="0"/>
              </a:spcAft>
              <a:buClr>
                <a:schemeClr val="dk1"/>
              </a:buClr>
              <a:buSzPts val="2200"/>
              <a:buChar char="•"/>
            </a:pPr>
            <a:r>
              <a:rPr lang="it-IT" sz="2200"/>
              <a:t>  una scelta autonoma e consapevole</a:t>
            </a:r>
            <a:endParaRPr sz="2200"/>
          </a:p>
          <a:p>
            <a:pPr marL="342900" lvl="0" indent="-342900" algn="l" rtl="0">
              <a:spcBef>
                <a:spcPts val="440"/>
              </a:spcBef>
              <a:spcAft>
                <a:spcPts val="0"/>
              </a:spcAft>
              <a:buClr>
                <a:schemeClr val="dk1"/>
              </a:buClr>
              <a:buSzPts val="2200"/>
              <a:buChar char="•"/>
            </a:pPr>
            <a:r>
              <a:rPr lang="it-IT" sz="2200"/>
              <a:t>  indicazione di un docente della tua classe</a:t>
            </a:r>
            <a:endParaRPr sz="2200"/>
          </a:p>
          <a:p>
            <a:pPr marL="342900" lvl="0" indent="-342900" algn="l" rtl="0">
              <a:spcBef>
                <a:spcPts val="440"/>
              </a:spcBef>
              <a:spcAft>
                <a:spcPts val="0"/>
              </a:spcAft>
              <a:buClr>
                <a:schemeClr val="dk1"/>
              </a:buClr>
              <a:buSzPts val="2200"/>
              <a:buChar char="•"/>
            </a:pPr>
            <a:r>
              <a:rPr lang="it-IT" sz="2200"/>
              <a:t>  sollecitazione  dei genitori</a:t>
            </a:r>
            <a:endParaRPr sz="2200"/>
          </a:p>
          <a:p>
            <a:pPr marL="0" lvl="0" indent="0" algn="l" rtl="0">
              <a:spcBef>
                <a:spcPts val="440"/>
              </a:spcBef>
              <a:spcAft>
                <a:spcPts val="0"/>
              </a:spcAft>
              <a:buClr>
                <a:schemeClr val="dk1"/>
              </a:buClr>
              <a:buSzPts val="2200"/>
              <a:buNone/>
            </a:pPr>
            <a:r>
              <a:rPr lang="it-IT" sz="2200" b="1"/>
              <a:t> </a:t>
            </a:r>
            <a:endParaRPr sz="2200"/>
          </a:p>
          <a:p>
            <a:pPr marL="0" lvl="0" indent="0" algn="l" rtl="0">
              <a:spcBef>
                <a:spcPts val="440"/>
              </a:spcBef>
              <a:spcAft>
                <a:spcPts val="0"/>
              </a:spcAft>
              <a:buClr>
                <a:schemeClr val="dk1"/>
              </a:buClr>
              <a:buSzPts val="2200"/>
              <a:buNone/>
            </a:pPr>
            <a:r>
              <a:rPr lang="it-IT" sz="2200"/>
              <a:t>2. Ritieni adeguata la qualità dell‘ambiente di lavoro ?</a:t>
            </a:r>
            <a:endParaRPr/>
          </a:p>
          <a:p>
            <a:pPr marL="0" lvl="0" indent="0" algn="l" rtl="0">
              <a:spcBef>
                <a:spcPts val="44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Char char="•"/>
            </a:pPr>
            <a:r>
              <a:rPr lang="it-IT" sz="2200"/>
              <a:t>Molto</a:t>
            </a:r>
            <a:endParaRPr sz="2200"/>
          </a:p>
          <a:p>
            <a:pPr marL="342900" lvl="0" indent="-342900" algn="l" rtl="0">
              <a:spcBef>
                <a:spcPts val="440"/>
              </a:spcBef>
              <a:spcAft>
                <a:spcPts val="0"/>
              </a:spcAft>
              <a:buClr>
                <a:schemeClr val="dk1"/>
              </a:buClr>
              <a:buSzPts val="2200"/>
              <a:buChar char="•"/>
            </a:pPr>
            <a:r>
              <a:rPr lang="it-IT" sz="2200"/>
              <a:t>Abbastanza</a:t>
            </a:r>
            <a:endParaRPr sz="2200"/>
          </a:p>
          <a:p>
            <a:pPr marL="342900" lvl="0" indent="-342900" algn="l" rtl="0">
              <a:spcBef>
                <a:spcPts val="440"/>
              </a:spcBef>
              <a:spcAft>
                <a:spcPts val="0"/>
              </a:spcAft>
              <a:buClr>
                <a:schemeClr val="dk1"/>
              </a:buClr>
              <a:buSzPts val="2200"/>
              <a:buChar char="•"/>
            </a:pPr>
            <a:r>
              <a:rPr lang="it-IT" sz="2200"/>
              <a:t>Poco</a:t>
            </a:r>
            <a:endParaRPr sz="2200"/>
          </a:p>
          <a:p>
            <a:pPr marL="342900" lvl="0" indent="-342900" algn="l" rtl="0">
              <a:spcBef>
                <a:spcPts val="440"/>
              </a:spcBef>
              <a:spcAft>
                <a:spcPts val="0"/>
              </a:spcAft>
              <a:buClr>
                <a:schemeClr val="dk1"/>
              </a:buClr>
              <a:buSzPts val="2200"/>
              <a:buChar char="•"/>
            </a:pPr>
            <a:r>
              <a:rPr lang="it-IT" sz="2200"/>
              <a:t>Nulla</a:t>
            </a:r>
            <a:endParaRPr sz="2200"/>
          </a:p>
          <a:p>
            <a:pPr marL="0" lvl="0" indent="0" algn="l" rtl="0">
              <a:spcBef>
                <a:spcPts val="640"/>
              </a:spcBef>
              <a:spcAft>
                <a:spcPts val="0"/>
              </a:spcAft>
              <a:buClr>
                <a:schemeClr val="dk1"/>
              </a:buClr>
              <a:buSzPts val="32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body" idx="1"/>
          </p:nvPr>
        </p:nvSpPr>
        <p:spPr>
          <a:xfrm>
            <a:off x="457200" y="634090"/>
            <a:ext cx="8229600" cy="5550399"/>
          </a:xfrm>
          <a:prstGeom prst="rect">
            <a:avLst/>
          </a:prstGeom>
          <a:solidFill>
            <a:srgbClr val="C3D69B"/>
          </a:solid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2200"/>
              <a:buNone/>
            </a:pPr>
            <a:endParaRPr sz="2200"/>
          </a:p>
          <a:p>
            <a:pPr marL="0" lvl="0" indent="0" algn="l" rtl="0">
              <a:spcBef>
                <a:spcPts val="440"/>
              </a:spcBef>
              <a:spcAft>
                <a:spcPts val="0"/>
              </a:spcAft>
              <a:buClr>
                <a:schemeClr val="dk1"/>
              </a:buClr>
              <a:buSzPts val="2200"/>
              <a:buNone/>
            </a:pPr>
            <a:r>
              <a:rPr lang="it-IT" sz="2200"/>
              <a:t>3. Qual è la motivazione che ti ha spinto a partecipare al progetto ?</a:t>
            </a:r>
            <a:endParaRPr sz="2200"/>
          </a:p>
          <a:p>
            <a:pPr marL="342900" lvl="0" indent="-342900" algn="l" rtl="0">
              <a:spcBef>
                <a:spcPts val="440"/>
              </a:spcBef>
              <a:spcAft>
                <a:spcPts val="0"/>
              </a:spcAft>
              <a:buClr>
                <a:schemeClr val="dk1"/>
              </a:buClr>
              <a:buSzPts val="2200"/>
              <a:buChar char="•"/>
            </a:pPr>
            <a:r>
              <a:rPr lang="it-IT" sz="2200"/>
              <a:t> superare l‘avversione nei confronti della disciplina</a:t>
            </a:r>
            <a:endParaRPr sz="2200"/>
          </a:p>
          <a:p>
            <a:pPr marL="342900" lvl="0" indent="-342900" algn="l" rtl="0">
              <a:spcBef>
                <a:spcPts val="440"/>
              </a:spcBef>
              <a:spcAft>
                <a:spcPts val="0"/>
              </a:spcAft>
              <a:buClr>
                <a:schemeClr val="dk1"/>
              </a:buClr>
              <a:buSzPts val="2200"/>
              <a:buChar char="•"/>
            </a:pPr>
            <a:r>
              <a:rPr lang="it-IT" sz="2200"/>
              <a:t> colmare le lacune pregresse</a:t>
            </a:r>
            <a:endParaRPr sz="2200"/>
          </a:p>
          <a:p>
            <a:pPr marL="342900" lvl="0" indent="-342900" algn="l" rtl="0">
              <a:spcBef>
                <a:spcPts val="440"/>
              </a:spcBef>
              <a:spcAft>
                <a:spcPts val="0"/>
              </a:spcAft>
              <a:buClr>
                <a:schemeClr val="dk1"/>
              </a:buClr>
              <a:buSzPts val="2200"/>
              <a:buChar char="•"/>
            </a:pPr>
            <a:r>
              <a:rPr lang="it-IT" sz="2200"/>
              <a:t> potenziare le tue competenze</a:t>
            </a:r>
            <a:endParaRPr sz="2200"/>
          </a:p>
          <a:p>
            <a:pPr marL="0" lvl="0" indent="0" algn="l" rtl="0">
              <a:spcBef>
                <a:spcPts val="440"/>
              </a:spcBef>
              <a:spcAft>
                <a:spcPts val="0"/>
              </a:spcAft>
              <a:buClr>
                <a:schemeClr val="dk1"/>
              </a:buClr>
              <a:buSzPts val="2200"/>
              <a:buNone/>
            </a:pPr>
            <a:endParaRPr sz="2200"/>
          </a:p>
          <a:p>
            <a:pPr marL="0" lvl="0" indent="0" algn="l" rtl="0">
              <a:spcBef>
                <a:spcPts val="440"/>
              </a:spcBef>
              <a:spcAft>
                <a:spcPts val="0"/>
              </a:spcAft>
              <a:buClr>
                <a:schemeClr val="dk1"/>
              </a:buClr>
              <a:buSzPts val="2200"/>
              <a:buNone/>
            </a:pPr>
            <a:r>
              <a:rPr lang="it-IT" sz="2200" b="1"/>
              <a:t> </a:t>
            </a:r>
            <a:endParaRPr sz="2200"/>
          </a:p>
          <a:p>
            <a:pPr marL="0" lvl="0" indent="0" algn="l" rtl="0">
              <a:spcBef>
                <a:spcPts val="440"/>
              </a:spcBef>
              <a:spcAft>
                <a:spcPts val="0"/>
              </a:spcAft>
              <a:buClr>
                <a:schemeClr val="dk1"/>
              </a:buClr>
              <a:buSzPts val="2200"/>
              <a:buNone/>
            </a:pPr>
            <a:r>
              <a:rPr lang="it-IT" sz="2200"/>
              <a:t>4. Ritieni valida la metodologia didattica FLIPPED CLASSROOM con cui  sono state svolte le attività?</a:t>
            </a:r>
            <a:endParaRPr sz="2200"/>
          </a:p>
          <a:p>
            <a:pPr marL="342900" lvl="0" indent="-342900" algn="l" rtl="0">
              <a:spcBef>
                <a:spcPts val="440"/>
              </a:spcBef>
              <a:spcAft>
                <a:spcPts val="0"/>
              </a:spcAft>
              <a:buClr>
                <a:schemeClr val="dk1"/>
              </a:buClr>
              <a:buSzPts val="2200"/>
              <a:buChar char="•"/>
            </a:pPr>
            <a:r>
              <a:rPr lang="it-IT" sz="2200"/>
              <a:t>Molto</a:t>
            </a:r>
            <a:endParaRPr sz="2200"/>
          </a:p>
          <a:p>
            <a:pPr marL="342900" lvl="0" indent="-342900" algn="l" rtl="0">
              <a:spcBef>
                <a:spcPts val="440"/>
              </a:spcBef>
              <a:spcAft>
                <a:spcPts val="0"/>
              </a:spcAft>
              <a:buClr>
                <a:schemeClr val="dk1"/>
              </a:buClr>
              <a:buSzPts val="2200"/>
              <a:buChar char="•"/>
            </a:pPr>
            <a:r>
              <a:rPr lang="it-IT" sz="2200"/>
              <a:t>Abbastanza</a:t>
            </a:r>
            <a:endParaRPr sz="2200"/>
          </a:p>
          <a:p>
            <a:pPr marL="342900" lvl="0" indent="-342900" algn="l" rtl="0">
              <a:spcBef>
                <a:spcPts val="440"/>
              </a:spcBef>
              <a:spcAft>
                <a:spcPts val="0"/>
              </a:spcAft>
              <a:buClr>
                <a:schemeClr val="dk1"/>
              </a:buClr>
              <a:buSzPts val="2200"/>
              <a:buChar char="•"/>
            </a:pPr>
            <a:r>
              <a:rPr lang="it-IT" sz="2200"/>
              <a:t>Poco</a:t>
            </a:r>
            <a:endParaRPr sz="2200"/>
          </a:p>
          <a:p>
            <a:pPr marL="342900" lvl="0" indent="-342900" algn="l" rtl="0">
              <a:spcBef>
                <a:spcPts val="440"/>
              </a:spcBef>
              <a:spcAft>
                <a:spcPts val="0"/>
              </a:spcAft>
              <a:buClr>
                <a:schemeClr val="dk1"/>
              </a:buClr>
              <a:buSzPts val="2200"/>
              <a:buChar char="•"/>
            </a:pPr>
            <a:r>
              <a:rPr lang="it-IT" sz="2200"/>
              <a:t>Nulla</a:t>
            </a:r>
            <a:endParaRPr sz="2200"/>
          </a:p>
          <a:p>
            <a:pPr marL="0" lvl="0" indent="0" algn="l" rtl="0">
              <a:spcBef>
                <a:spcPts val="640"/>
              </a:spcBef>
              <a:spcAft>
                <a:spcPts val="0"/>
              </a:spcAft>
              <a:buClr>
                <a:schemeClr val="dk1"/>
              </a:buClr>
              <a:buSzPts val="3200"/>
              <a:buNone/>
            </a:pPr>
            <a:r>
              <a:rPr lang="it-IT" b="1"/>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8"/>
          <p:cNvSpPr txBox="1">
            <a:spLocks noGrp="1"/>
          </p:cNvSpPr>
          <p:nvPr>
            <p:ph type="body" idx="1"/>
          </p:nvPr>
        </p:nvSpPr>
        <p:spPr>
          <a:xfrm>
            <a:off x="457200" y="486359"/>
            <a:ext cx="8229600" cy="6011937"/>
          </a:xfrm>
          <a:prstGeom prst="rect">
            <a:avLst/>
          </a:prstGeom>
          <a:solidFill>
            <a:srgbClr val="C3D69B"/>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00"/>
              <a:buNone/>
            </a:pPr>
            <a:r>
              <a:rPr lang="it-IT" sz="2200"/>
              <a:t>5. In che misura ti ritieni complessivamente soddisfatto dei sussidi e strumenti didattici utilizzati ?</a:t>
            </a:r>
            <a:endParaRPr/>
          </a:p>
          <a:p>
            <a:pPr marL="0" lvl="0" indent="0" algn="l" rtl="0">
              <a:spcBef>
                <a:spcPts val="280"/>
              </a:spcBef>
              <a:spcAft>
                <a:spcPts val="0"/>
              </a:spcAft>
              <a:buClr>
                <a:schemeClr val="dk1"/>
              </a:buClr>
              <a:buSzPts val="1400"/>
              <a:buNone/>
            </a:pPr>
            <a:endParaRPr sz="1400"/>
          </a:p>
          <a:p>
            <a:pPr marL="342900" lvl="0" indent="-342900" algn="l" rtl="0">
              <a:spcBef>
                <a:spcPts val="440"/>
              </a:spcBef>
              <a:spcAft>
                <a:spcPts val="0"/>
              </a:spcAft>
              <a:buClr>
                <a:schemeClr val="dk1"/>
              </a:buClr>
              <a:buSzPts val="2200"/>
              <a:buChar char="•"/>
            </a:pPr>
            <a:r>
              <a:rPr lang="it-IT" sz="2200"/>
              <a:t> Molto</a:t>
            </a:r>
            <a:endParaRPr sz="2200"/>
          </a:p>
          <a:p>
            <a:pPr marL="342900" lvl="0" indent="-342900" algn="l" rtl="0">
              <a:spcBef>
                <a:spcPts val="440"/>
              </a:spcBef>
              <a:spcAft>
                <a:spcPts val="0"/>
              </a:spcAft>
              <a:buClr>
                <a:schemeClr val="dk1"/>
              </a:buClr>
              <a:buSzPts val="2200"/>
              <a:buChar char="•"/>
            </a:pPr>
            <a:r>
              <a:rPr lang="it-IT" sz="2200"/>
              <a:t> Abbastanza</a:t>
            </a:r>
            <a:endParaRPr sz="2200"/>
          </a:p>
          <a:p>
            <a:pPr marL="342900" lvl="0" indent="-342900" algn="l" rtl="0">
              <a:spcBef>
                <a:spcPts val="440"/>
              </a:spcBef>
              <a:spcAft>
                <a:spcPts val="0"/>
              </a:spcAft>
              <a:buClr>
                <a:schemeClr val="dk1"/>
              </a:buClr>
              <a:buSzPts val="2200"/>
              <a:buChar char="•"/>
            </a:pPr>
            <a:r>
              <a:rPr lang="it-IT" sz="2200"/>
              <a:t> Poco</a:t>
            </a:r>
            <a:endParaRPr sz="2200"/>
          </a:p>
          <a:p>
            <a:pPr marL="342900" lvl="0" indent="-342900" algn="l" rtl="0">
              <a:spcBef>
                <a:spcPts val="440"/>
              </a:spcBef>
              <a:spcAft>
                <a:spcPts val="0"/>
              </a:spcAft>
              <a:buClr>
                <a:schemeClr val="dk1"/>
              </a:buClr>
              <a:buSzPts val="2200"/>
              <a:buChar char="•"/>
            </a:pPr>
            <a:r>
              <a:rPr lang="it-IT" sz="2200"/>
              <a:t> Nulla</a:t>
            </a:r>
            <a:endParaRPr sz="2200"/>
          </a:p>
          <a:p>
            <a:pPr marL="0" lvl="0" indent="0" algn="l" rtl="0">
              <a:spcBef>
                <a:spcPts val="440"/>
              </a:spcBef>
              <a:spcAft>
                <a:spcPts val="0"/>
              </a:spcAft>
              <a:buClr>
                <a:schemeClr val="dk1"/>
              </a:buClr>
              <a:buSzPts val="2200"/>
              <a:buNone/>
            </a:pPr>
            <a:r>
              <a:rPr lang="it-IT" sz="2200" b="1"/>
              <a:t> </a:t>
            </a:r>
            <a:endParaRPr sz="2200"/>
          </a:p>
          <a:p>
            <a:pPr marL="0" lvl="0" indent="0" algn="l" rtl="0">
              <a:spcBef>
                <a:spcPts val="440"/>
              </a:spcBef>
              <a:spcAft>
                <a:spcPts val="0"/>
              </a:spcAft>
              <a:buClr>
                <a:schemeClr val="dk1"/>
              </a:buClr>
              <a:buSzPts val="2200"/>
              <a:buNone/>
            </a:pPr>
            <a:r>
              <a:rPr lang="it-IT" sz="2200"/>
              <a:t>6. In che misura ti ritieni complessivamente soddisfatto della qualità del rapporto tra gli studenti del gruppo di lavoro?</a:t>
            </a:r>
            <a:endParaRPr/>
          </a:p>
          <a:p>
            <a:pPr marL="0" lvl="0" indent="0" algn="l" rtl="0">
              <a:spcBef>
                <a:spcPts val="240"/>
              </a:spcBef>
              <a:spcAft>
                <a:spcPts val="0"/>
              </a:spcAft>
              <a:buClr>
                <a:schemeClr val="dk1"/>
              </a:buClr>
              <a:buSzPts val="1200"/>
              <a:buNone/>
            </a:pPr>
            <a:endParaRPr sz="1200"/>
          </a:p>
          <a:p>
            <a:pPr marL="342900" lvl="0" indent="-342900" algn="l" rtl="0">
              <a:spcBef>
                <a:spcPts val="440"/>
              </a:spcBef>
              <a:spcAft>
                <a:spcPts val="0"/>
              </a:spcAft>
              <a:buClr>
                <a:schemeClr val="dk1"/>
              </a:buClr>
              <a:buSzPts val="2200"/>
              <a:buChar char="•"/>
            </a:pPr>
            <a:r>
              <a:rPr lang="it-IT" sz="2200"/>
              <a:t>Molto</a:t>
            </a:r>
            <a:endParaRPr sz="2200"/>
          </a:p>
          <a:p>
            <a:pPr marL="342900" lvl="0" indent="-342900" algn="l" rtl="0">
              <a:spcBef>
                <a:spcPts val="440"/>
              </a:spcBef>
              <a:spcAft>
                <a:spcPts val="0"/>
              </a:spcAft>
              <a:buClr>
                <a:schemeClr val="dk1"/>
              </a:buClr>
              <a:buSzPts val="2200"/>
              <a:buChar char="•"/>
            </a:pPr>
            <a:r>
              <a:rPr lang="it-IT" sz="2200"/>
              <a:t>Abbastanza</a:t>
            </a:r>
            <a:endParaRPr sz="2200"/>
          </a:p>
          <a:p>
            <a:pPr marL="342900" lvl="0" indent="-342900" algn="l" rtl="0">
              <a:spcBef>
                <a:spcPts val="440"/>
              </a:spcBef>
              <a:spcAft>
                <a:spcPts val="0"/>
              </a:spcAft>
              <a:buClr>
                <a:schemeClr val="dk1"/>
              </a:buClr>
              <a:buSzPts val="2200"/>
              <a:buChar char="•"/>
            </a:pPr>
            <a:r>
              <a:rPr lang="it-IT" sz="2200"/>
              <a:t>Poco</a:t>
            </a:r>
            <a:endParaRPr sz="2200"/>
          </a:p>
          <a:p>
            <a:pPr marL="342900" lvl="0" indent="-342900" algn="l" rtl="0">
              <a:spcBef>
                <a:spcPts val="440"/>
              </a:spcBef>
              <a:spcAft>
                <a:spcPts val="0"/>
              </a:spcAft>
              <a:buClr>
                <a:schemeClr val="dk1"/>
              </a:buClr>
              <a:buSzPts val="2200"/>
              <a:buChar char="•"/>
            </a:pPr>
            <a:r>
              <a:rPr lang="it-IT" sz="2200"/>
              <a:t>Nulla</a:t>
            </a:r>
            <a:endParaRPr sz="2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9"/>
          <p:cNvSpPr txBox="1">
            <a:spLocks noGrp="1"/>
          </p:cNvSpPr>
          <p:nvPr>
            <p:ph type="body" idx="1"/>
          </p:nvPr>
        </p:nvSpPr>
        <p:spPr>
          <a:xfrm>
            <a:off x="457200" y="405299"/>
            <a:ext cx="8229600" cy="6079487"/>
          </a:xfrm>
          <a:prstGeom prst="rect">
            <a:avLst/>
          </a:prstGeom>
          <a:solidFill>
            <a:srgbClr val="C3D69B"/>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00"/>
              <a:buNone/>
            </a:pPr>
            <a:r>
              <a:rPr lang="it-IT" sz="2200"/>
              <a:t>7. Ritieni che la tua partecipazione alle attività progettuali sia stata adeguata per…</a:t>
            </a:r>
            <a:endParaRPr/>
          </a:p>
          <a:p>
            <a:pPr marL="0" lvl="0" indent="0" algn="l" rtl="0">
              <a:spcBef>
                <a:spcPts val="280"/>
              </a:spcBef>
              <a:spcAft>
                <a:spcPts val="0"/>
              </a:spcAft>
              <a:buClr>
                <a:schemeClr val="dk1"/>
              </a:buClr>
              <a:buSzPts val="1400"/>
              <a:buNone/>
            </a:pPr>
            <a:endParaRPr sz="1400"/>
          </a:p>
          <a:p>
            <a:pPr marL="342900" lvl="0" indent="-342900" algn="l" rtl="0">
              <a:spcBef>
                <a:spcPts val="440"/>
              </a:spcBef>
              <a:spcAft>
                <a:spcPts val="0"/>
              </a:spcAft>
              <a:buClr>
                <a:schemeClr val="dk1"/>
              </a:buClr>
              <a:buSzPts val="2200"/>
              <a:buChar char="•"/>
            </a:pPr>
            <a:r>
              <a:rPr lang="it-IT" sz="2200"/>
              <a:t>  assiduità nella frequenza</a:t>
            </a:r>
            <a:endParaRPr sz="2200"/>
          </a:p>
          <a:p>
            <a:pPr marL="342900" lvl="0" indent="-342900" algn="l" rtl="0">
              <a:spcBef>
                <a:spcPts val="440"/>
              </a:spcBef>
              <a:spcAft>
                <a:spcPts val="0"/>
              </a:spcAft>
              <a:buClr>
                <a:schemeClr val="dk1"/>
              </a:buClr>
              <a:buSzPts val="2200"/>
              <a:buChar char="•"/>
            </a:pPr>
            <a:r>
              <a:rPr lang="it-IT" sz="2200"/>
              <a:t>  attenzione e ricettività</a:t>
            </a:r>
            <a:endParaRPr sz="2200"/>
          </a:p>
          <a:p>
            <a:pPr marL="342900" lvl="0" indent="-342900" algn="l" rtl="0">
              <a:spcBef>
                <a:spcPts val="440"/>
              </a:spcBef>
              <a:spcAft>
                <a:spcPts val="0"/>
              </a:spcAft>
              <a:buClr>
                <a:schemeClr val="dk1"/>
              </a:buClr>
              <a:buSzPts val="2200"/>
              <a:buChar char="•"/>
            </a:pPr>
            <a:r>
              <a:rPr lang="it-IT" sz="2200"/>
              <a:t>  partecipazione attiva e interesse</a:t>
            </a:r>
            <a:endParaRPr sz="2200"/>
          </a:p>
          <a:p>
            <a:pPr marL="342900" lvl="0" indent="-342900" algn="l" rtl="0">
              <a:spcBef>
                <a:spcPts val="440"/>
              </a:spcBef>
              <a:spcAft>
                <a:spcPts val="0"/>
              </a:spcAft>
              <a:buClr>
                <a:schemeClr val="dk1"/>
              </a:buClr>
              <a:buSzPts val="2200"/>
              <a:buChar char="•"/>
            </a:pPr>
            <a:r>
              <a:rPr lang="it-IT" sz="2200"/>
              <a:t>  impegno e applicazione</a:t>
            </a:r>
            <a:endParaRPr sz="2200"/>
          </a:p>
          <a:p>
            <a:pPr marL="0" lvl="0" indent="0" algn="l" rtl="0">
              <a:spcBef>
                <a:spcPts val="440"/>
              </a:spcBef>
              <a:spcAft>
                <a:spcPts val="0"/>
              </a:spcAft>
              <a:buClr>
                <a:schemeClr val="dk1"/>
              </a:buClr>
              <a:buSzPts val="2200"/>
              <a:buNone/>
            </a:pPr>
            <a:r>
              <a:rPr lang="it-IT" sz="2200" b="1"/>
              <a:t> </a:t>
            </a:r>
            <a:endParaRPr sz="2200"/>
          </a:p>
          <a:p>
            <a:pPr marL="0" lvl="0" indent="0" algn="l" rtl="0">
              <a:spcBef>
                <a:spcPts val="440"/>
              </a:spcBef>
              <a:spcAft>
                <a:spcPts val="0"/>
              </a:spcAft>
              <a:buClr>
                <a:schemeClr val="dk1"/>
              </a:buClr>
              <a:buSzPts val="2200"/>
              <a:buNone/>
            </a:pPr>
            <a:r>
              <a:rPr lang="it-IT" sz="2200"/>
              <a:t>8. Ritieni che le competenze acquisite avranno una ricaduta positiva sul tuo impegno scolastico ?</a:t>
            </a:r>
            <a:endParaRPr/>
          </a:p>
          <a:p>
            <a:pPr marL="0" lvl="0" indent="0" algn="l" rtl="0">
              <a:spcBef>
                <a:spcPts val="280"/>
              </a:spcBef>
              <a:spcAft>
                <a:spcPts val="0"/>
              </a:spcAft>
              <a:buClr>
                <a:schemeClr val="dk1"/>
              </a:buClr>
              <a:buSzPts val="1400"/>
              <a:buNone/>
            </a:pPr>
            <a:endParaRPr sz="1400"/>
          </a:p>
          <a:p>
            <a:pPr marL="342900" lvl="0" indent="-342900" algn="l" rtl="0">
              <a:spcBef>
                <a:spcPts val="440"/>
              </a:spcBef>
              <a:spcAft>
                <a:spcPts val="0"/>
              </a:spcAft>
              <a:buClr>
                <a:schemeClr val="dk1"/>
              </a:buClr>
              <a:buSzPts val="2200"/>
              <a:buChar char="•"/>
            </a:pPr>
            <a:r>
              <a:rPr lang="it-IT" sz="2200"/>
              <a:t>  Molta</a:t>
            </a:r>
            <a:endParaRPr sz="2200"/>
          </a:p>
          <a:p>
            <a:pPr marL="342900" lvl="0" indent="-342900" algn="l" rtl="0">
              <a:spcBef>
                <a:spcPts val="440"/>
              </a:spcBef>
              <a:spcAft>
                <a:spcPts val="0"/>
              </a:spcAft>
              <a:buClr>
                <a:schemeClr val="dk1"/>
              </a:buClr>
              <a:buSzPts val="2200"/>
              <a:buChar char="•"/>
            </a:pPr>
            <a:r>
              <a:rPr lang="it-IT" sz="2200"/>
              <a:t>  Abbastanza</a:t>
            </a:r>
            <a:endParaRPr sz="2200"/>
          </a:p>
          <a:p>
            <a:pPr marL="342900" lvl="0" indent="-342900" algn="l" rtl="0">
              <a:spcBef>
                <a:spcPts val="440"/>
              </a:spcBef>
              <a:spcAft>
                <a:spcPts val="0"/>
              </a:spcAft>
              <a:buClr>
                <a:schemeClr val="dk1"/>
              </a:buClr>
              <a:buSzPts val="2200"/>
              <a:buChar char="•"/>
            </a:pPr>
            <a:r>
              <a:rPr lang="it-IT" sz="2200"/>
              <a:t>  Poco</a:t>
            </a:r>
            <a:endParaRPr sz="2200"/>
          </a:p>
          <a:p>
            <a:pPr marL="342900" lvl="0" indent="-342900" algn="l" rtl="0">
              <a:spcBef>
                <a:spcPts val="440"/>
              </a:spcBef>
              <a:spcAft>
                <a:spcPts val="0"/>
              </a:spcAft>
              <a:buClr>
                <a:schemeClr val="dk1"/>
              </a:buClr>
              <a:buSzPts val="2200"/>
              <a:buChar char="•"/>
            </a:pPr>
            <a:r>
              <a:rPr lang="it-IT" sz="2200"/>
              <a:t>  Nulla</a:t>
            </a:r>
            <a:endParaRPr sz="2200"/>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a:spLocks noGrp="1"/>
          </p:cNvSpPr>
          <p:nvPr>
            <p:ph type="body" idx="1"/>
          </p:nvPr>
        </p:nvSpPr>
        <p:spPr>
          <a:xfrm>
            <a:off x="457200" y="563892"/>
            <a:ext cx="8229600" cy="5788414"/>
          </a:xfrm>
          <a:prstGeom prst="rect">
            <a:avLst/>
          </a:prstGeom>
          <a:solidFill>
            <a:srgbClr val="FCD5B5"/>
          </a:solidFill>
          <a:ln>
            <a:noFill/>
          </a:ln>
        </p:spPr>
        <p:txBody>
          <a:bodyPr spcFirstLastPara="1" wrap="square" lIns="91425" tIns="45700" rIns="91425" bIns="45700" anchor="t" anchorCtr="0">
            <a:normAutofit fontScale="77500" lnSpcReduction="20000"/>
          </a:bodyPr>
          <a:lstStyle/>
          <a:p>
            <a:pPr marL="342900" lvl="0" indent="-185420" algn="l" rtl="0">
              <a:spcBef>
                <a:spcPts val="0"/>
              </a:spcBef>
              <a:spcAft>
                <a:spcPts val="0"/>
              </a:spcAft>
              <a:buClr>
                <a:schemeClr val="dk1"/>
              </a:buClr>
              <a:buSzPct val="100000"/>
              <a:buFont typeface="Noto Sans Symbols"/>
              <a:buNone/>
            </a:pPr>
            <a:endParaRPr/>
          </a:p>
          <a:p>
            <a:pPr marL="342900" lvl="0" indent="-342900" algn="l" rtl="0">
              <a:spcBef>
                <a:spcPts val="434"/>
              </a:spcBef>
              <a:spcAft>
                <a:spcPts val="0"/>
              </a:spcAft>
              <a:buClr>
                <a:schemeClr val="dk1"/>
              </a:buClr>
              <a:buSzPct val="100000"/>
              <a:buFont typeface="Noto Sans Symbols"/>
              <a:buChar char="▪"/>
            </a:pPr>
            <a:r>
              <a:rPr lang="it-IT" sz="2800"/>
              <a:t>Gli studenti vengono divisi in gruppi eterogenei e si comunica loro le varie fasi di lavoro:</a:t>
            </a:r>
            <a:endParaRPr/>
          </a:p>
          <a:p>
            <a:pPr marL="0" lvl="0" indent="0" algn="l" rtl="0">
              <a:spcBef>
                <a:spcPts val="496"/>
              </a:spcBef>
              <a:spcAft>
                <a:spcPts val="0"/>
              </a:spcAft>
              <a:buClr>
                <a:schemeClr val="dk1"/>
              </a:buClr>
              <a:buSzPct val="100000"/>
              <a:buNone/>
            </a:pPr>
            <a:endParaRPr/>
          </a:p>
          <a:p>
            <a:pPr marL="400050" lvl="1" indent="0" algn="just" rtl="0">
              <a:spcBef>
                <a:spcPts val="434"/>
              </a:spcBef>
              <a:spcAft>
                <a:spcPts val="0"/>
              </a:spcAft>
              <a:buClr>
                <a:srgbClr val="FF0000"/>
              </a:buClr>
              <a:buSzPct val="100000"/>
              <a:buNone/>
            </a:pPr>
            <a:r>
              <a:rPr lang="it-IT">
                <a:solidFill>
                  <a:srgbClr val="FF0000"/>
                </a:solidFill>
              </a:rPr>
              <a:t>Step 1</a:t>
            </a:r>
            <a:r>
              <a:rPr lang="it-IT"/>
              <a:t>: ascolto di 3 brani su altrettanti personaggi famosi e ricerca di parole sconosciute su siti quali: Google Traduttore o Reverso.</a:t>
            </a:r>
            <a:endParaRPr/>
          </a:p>
          <a:p>
            <a:pPr marL="400050" lvl="1" indent="0" algn="l" rtl="0">
              <a:spcBef>
                <a:spcPts val="434"/>
              </a:spcBef>
              <a:spcAft>
                <a:spcPts val="0"/>
              </a:spcAft>
              <a:buClr>
                <a:schemeClr val="dk1"/>
              </a:buClr>
              <a:buSzPct val="100000"/>
              <a:buNone/>
            </a:pPr>
            <a:r>
              <a:rPr lang="it-IT"/>
              <a:t>Copiatura e traduzione  in italiano dei tre brani sui loro quaderni.</a:t>
            </a:r>
            <a:endParaRPr/>
          </a:p>
          <a:p>
            <a:pPr marL="400050" lvl="1" indent="0" algn="l" rtl="0">
              <a:spcBef>
                <a:spcPts val="434"/>
              </a:spcBef>
              <a:spcAft>
                <a:spcPts val="0"/>
              </a:spcAft>
              <a:buClr>
                <a:schemeClr val="dk1"/>
              </a:buClr>
              <a:buSzPct val="100000"/>
              <a:buNone/>
            </a:pPr>
            <a:r>
              <a:rPr lang="it-IT"/>
              <a:t> </a:t>
            </a:r>
            <a:endParaRPr/>
          </a:p>
          <a:p>
            <a:pPr marL="400050" lvl="1" indent="0" algn="just" rtl="0">
              <a:spcBef>
                <a:spcPts val="434"/>
              </a:spcBef>
              <a:spcAft>
                <a:spcPts val="0"/>
              </a:spcAft>
              <a:buClr>
                <a:srgbClr val="FF0000"/>
              </a:buClr>
              <a:buSzPct val="100000"/>
              <a:buNone/>
            </a:pPr>
            <a:r>
              <a:rPr lang="it-IT">
                <a:solidFill>
                  <a:srgbClr val="FF0000"/>
                </a:solidFill>
              </a:rPr>
              <a:t>Step 2 (Preparation)</a:t>
            </a:r>
            <a:r>
              <a:rPr lang="it-IT"/>
              <a:t>: creazione di 3 griglie contenenti il nome, cognome, giorno e anno di nascita, segno zodiacale, aggettivi riguardanti la personalità dei tre personaggi.</a:t>
            </a:r>
            <a:endParaRPr/>
          </a:p>
          <a:p>
            <a:pPr marL="400050" lvl="1" indent="0" algn="l" rtl="0">
              <a:spcBef>
                <a:spcPts val="434"/>
              </a:spcBef>
              <a:spcAft>
                <a:spcPts val="0"/>
              </a:spcAft>
              <a:buClr>
                <a:schemeClr val="dk1"/>
              </a:buClr>
              <a:buSzPct val="100000"/>
              <a:buNone/>
            </a:pPr>
            <a:r>
              <a:rPr lang="it-IT"/>
              <a:t>Scelta e condivisione di un altro personaggio famoso ( nell’ambito dello sport, musica, cinema o altro ) per ciascun gruppo, dando loro indicazioni su come ricercare informazioni su Internet e proponendo siti adatti al loro livello di L2, ad esempio: simple.m.wikipedia.org oppure nome e cognome del personaggio seguito da simple biography.</a:t>
            </a:r>
            <a:endParaRPr/>
          </a:p>
          <a:p>
            <a:pPr marL="0" lvl="0" indent="0" algn="l" rtl="0">
              <a:spcBef>
                <a:spcPts val="496"/>
              </a:spcBef>
              <a:spcAft>
                <a:spcPts val="0"/>
              </a:spcAft>
              <a:buClr>
                <a:schemeClr val="dk1"/>
              </a:buClr>
              <a:buSzPct val="1000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txBox="1">
            <a:spLocks noGrp="1"/>
          </p:cNvSpPr>
          <p:nvPr>
            <p:ph type="body" idx="1"/>
          </p:nvPr>
        </p:nvSpPr>
        <p:spPr>
          <a:xfrm>
            <a:off x="457200" y="418809"/>
            <a:ext cx="8229600" cy="6025447"/>
          </a:xfrm>
          <a:prstGeom prst="rect">
            <a:avLst/>
          </a:prstGeom>
          <a:solidFill>
            <a:srgbClr val="C3D69B"/>
          </a:solid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Clr>
                <a:schemeClr val="dk1"/>
              </a:buClr>
              <a:buSzPct val="100000"/>
              <a:buNone/>
            </a:pPr>
            <a:r>
              <a:rPr lang="it-IT" sz="3100"/>
              <a:t>9. Ritieni che le tue aspettative sul progetto siano state complessivamente soddisfatte ?</a:t>
            </a:r>
            <a:endParaRPr/>
          </a:p>
          <a:p>
            <a:pPr marL="0" lvl="0" indent="0" algn="l" rtl="0">
              <a:spcBef>
                <a:spcPts val="280"/>
              </a:spcBef>
              <a:spcAft>
                <a:spcPts val="0"/>
              </a:spcAft>
              <a:buClr>
                <a:schemeClr val="dk1"/>
              </a:buClr>
              <a:buSzPct val="100000"/>
              <a:buNone/>
            </a:pPr>
            <a:endParaRPr sz="2000"/>
          </a:p>
          <a:p>
            <a:pPr marL="342900" lvl="0" indent="-342900" algn="l" rtl="0">
              <a:spcBef>
                <a:spcPts val="434"/>
              </a:spcBef>
              <a:spcAft>
                <a:spcPts val="0"/>
              </a:spcAft>
              <a:buClr>
                <a:schemeClr val="dk1"/>
              </a:buClr>
              <a:buSzPct val="100000"/>
              <a:buChar char="•"/>
            </a:pPr>
            <a:r>
              <a:rPr lang="it-IT" sz="3100"/>
              <a:t> molto</a:t>
            </a:r>
            <a:endParaRPr sz="3100"/>
          </a:p>
          <a:p>
            <a:pPr marL="342900" lvl="0" indent="-342900" algn="l" rtl="0">
              <a:spcBef>
                <a:spcPts val="434"/>
              </a:spcBef>
              <a:spcAft>
                <a:spcPts val="0"/>
              </a:spcAft>
              <a:buClr>
                <a:schemeClr val="dk1"/>
              </a:buClr>
              <a:buSzPct val="100000"/>
              <a:buChar char="•"/>
            </a:pPr>
            <a:r>
              <a:rPr lang="it-IT" sz="3100"/>
              <a:t> abbastanza</a:t>
            </a:r>
            <a:endParaRPr sz="3100"/>
          </a:p>
          <a:p>
            <a:pPr marL="342900" lvl="0" indent="-342900" algn="l" rtl="0">
              <a:spcBef>
                <a:spcPts val="434"/>
              </a:spcBef>
              <a:spcAft>
                <a:spcPts val="0"/>
              </a:spcAft>
              <a:buClr>
                <a:schemeClr val="dk1"/>
              </a:buClr>
              <a:buSzPct val="100000"/>
              <a:buChar char="•"/>
            </a:pPr>
            <a:r>
              <a:rPr lang="it-IT" sz="3100"/>
              <a:t> poco</a:t>
            </a:r>
            <a:endParaRPr sz="3100"/>
          </a:p>
          <a:p>
            <a:pPr marL="342900" lvl="0" indent="-342900" algn="l" rtl="0">
              <a:spcBef>
                <a:spcPts val="434"/>
              </a:spcBef>
              <a:spcAft>
                <a:spcPts val="0"/>
              </a:spcAft>
              <a:buClr>
                <a:schemeClr val="dk1"/>
              </a:buClr>
              <a:buSzPct val="100000"/>
              <a:buChar char="•"/>
            </a:pPr>
            <a:r>
              <a:rPr lang="it-IT" sz="3100"/>
              <a:t> per niente</a:t>
            </a:r>
            <a:endParaRPr sz="3100"/>
          </a:p>
          <a:p>
            <a:pPr marL="0" lvl="0" indent="0" algn="l" rtl="0">
              <a:spcBef>
                <a:spcPts val="434"/>
              </a:spcBef>
              <a:spcAft>
                <a:spcPts val="0"/>
              </a:spcAft>
              <a:buClr>
                <a:schemeClr val="dk1"/>
              </a:buClr>
              <a:buSzPct val="100000"/>
              <a:buNone/>
            </a:pPr>
            <a:r>
              <a:rPr lang="it-IT" sz="3100" b="1"/>
              <a:t> </a:t>
            </a:r>
            <a:endParaRPr sz="3100"/>
          </a:p>
          <a:p>
            <a:pPr marL="0" lvl="0" indent="0" algn="l" rtl="0">
              <a:spcBef>
                <a:spcPts val="434"/>
              </a:spcBef>
              <a:spcAft>
                <a:spcPts val="0"/>
              </a:spcAft>
              <a:buClr>
                <a:schemeClr val="dk1"/>
              </a:buClr>
              <a:buSzPct val="100000"/>
              <a:buNone/>
            </a:pPr>
            <a:r>
              <a:rPr lang="it-IT" sz="3100"/>
              <a:t>10. Qual è il tuo giudizio complessivo sulla realizzazione del progetto ?</a:t>
            </a:r>
            <a:endParaRPr/>
          </a:p>
          <a:p>
            <a:pPr marL="0" lvl="0" indent="0" algn="l" rtl="0">
              <a:spcBef>
                <a:spcPts val="280"/>
              </a:spcBef>
              <a:spcAft>
                <a:spcPts val="0"/>
              </a:spcAft>
              <a:buClr>
                <a:schemeClr val="dk1"/>
              </a:buClr>
              <a:buSzPct val="100000"/>
              <a:buNone/>
            </a:pPr>
            <a:endParaRPr sz="2000"/>
          </a:p>
          <a:p>
            <a:pPr marL="342900" lvl="0" indent="-342900" algn="l" rtl="0">
              <a:spcBef>
                <a:spcPts val="434"/>
              </a:spcBef>
              <a:spcAft>
                <a:spcPts val="0"/>
              </a:spcAft>
              <a:buClr>
                <a:schemeClr val="dk1"/>
              </a:buClr>
              <a:buSzPct val="100000"/>
              <a:buChar char="•"/>
            </a:pPr>
            <a:r>
              <a:rPr lang="it-IT" sz="3100"/>
              <a:t> ottimo</a:t>
            </a:r>
            <a:endParaRPr sz="3100"/>
          </a:p>
          <a:p>
            <a:pPr marL="342900" lvl="0" indent="-342900" algn="l" rtl="0">
              <a:spcBef>
                <a:spcPts val="434"/>
              </a:spcBef>
              <a:spcAft>
                <a:spcPts val="0"/>
              </a:spcAft>
              <a:buClr>
                <a:schemeClr val="dk1"/>
              </a:buClr>
              <a:buSzPct val="100000"/>
              <a:buChar char="•"/>
            </a:pPr>
            <a:r>
              <a:rPr lang="it-IT" sz="3100"/>
              <a:t> buono</a:t>
            </a:r>
            <a:endParaRPr sz="3100"/>
          </a:p>
          <a:p>
            <a:pPr marL="342900" lvl="0" indent="-342900" algn="l" rtl="0">
              <a:spcBef>
                <a:spcPts val="434"/>
              </a:spcBef>
              <a:spcAft>
                <a:spcPts val="0"/>
              </a:spcAft>
              <a:buClr>
                <a:schemeClr val="dk1"/>
              </a:buClr>
              <a:buSzPct val="100000"/>
              <a:buChar char="•"/>
            </a:pPr>
            <a:r>
              <a:rPr lang="it-IT" sz="3100"/>
              <a:t> sufficiente</a:t>
            </a:r>
            <a:endParaRPr sz="3100"/>
          </a:p>
          <a:p>
            <a:pPr marL="342900" lvl="0" indent="-342900" algn="l" rtl="0">
              <a:spcBef>
                <a:spcPts val="434"/>
              </a:spcBef>
              <a:spcAft>
                <a:spcPts val="0"/>
              </a:spcAft>
              <a:buClr>
                <a:schemeClr val="dk1"/>
              </a:buClr>
              <a:buSzPct val="100000"/>
              <a:buChar char="•"/>
            </a:pPr>
            <a:r>
              <a:rPr lang="it-IT" sz="3100"/>
              <a:t> insufficiente</a:t>
            </a:r>
            <a:endParaRPr sz="3100"/>
          </a:p>
          <a:p>
            <a:pPr marL="0" lvl="0" indent="0" algn="l" rtl="0">
              <a:spcBef>
                <a:spcPts val="434"/>
              </a:spcBef>
              <a:spcAft>
                <a:spcPts val="0"/>
              </a:spcAft>
              <a:buClr>
                <a:schemeClr val="dk1"/>
              </a:buClr>
              <a:buSzPct val="100000"/>
              <a:buNone/>
            </a:pPr>
            <a:r>
              <a:rPr lang="it-IT" sz="3100" b="1"/>
              <a:t> </a:t>
            </a:r>
            <a:endParaRPr sz="3100"/>
          </a:p>
          <a:p>
            <a:pPr marL="342900" lvl="0" indent="-342900" algn="l" rtl="0">
              <a:spcBef>
                <a:spcPts val="448"/>
              </a:spcBef>
              <a:spcAft>
                <a:spcPts val="0"/>
              </a:spcAft>
              <a:buClr>
                <a:schemeClr val="dk1"/>
              </a:buClr>
              <a:buSzPct val="100000"/>
              <a:buChar char="•"/>
            </a:pPr>
            <a:r>
              <a:rPr lang="it-IT" sz="3100"/>
              <a:t>Quali osservazioni </a:t>
            </a:r>
            <a:r>
              <a:rPr lang="it-IT"/>
              <a:t>e suggerimenti puoi fornirci per migliorare il progetto ?</a:t>
            </a:r>
            <a:endParaRPr/>
          </a:p>
          <a:p>
            <a:pPr marL="0" lvl="0" indent="0" algn="l" rtl="0">
              <a:spcBef>
                <a:spcPts val="448"/>
              </a:spcBef>
              <a:spcAft>
                <a:spcPts val="0"/>
              </a:spcAft>
              <a:buClr>
                <a:schemeClr val="dk1"/>
              </a:buClr>
              <a:buSzPct val="100000"/>
              <a:buNone/>
            </a:pPr>
            <a:r>
              <a:rPr lang="it-IT" b="1"/>
              <a:t> </a:t>
            </a:r>
            <a:endParaRPr/>
          </a:p>
          <a:p>
            <a:pPr marL="342900" lvl="0" indent="-200660" algn="l" rtl="0">
              <a:spcBef>
                <a:spcPts val="448"/>
              </a:spcBef>
              <a:spcAft>
                <a:spcPts val="0"/>
              </a:spcAft>
              <a:buClr>
                <a:schemeClr val="dk1"/>
              </a:buClr>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body" idx="1"/>
          </p:nvPr>
        </p:nvSpPr>
        <p:spPr>
          <a:xfrm>
            <a:off x="457200" y="553673"/>
            <a:ext cx="8229600" cy="5828130"/>
          </a:xfrm>
          <a:prstGeom prst="rect">
            <a:avLst/>
          </a:prstGeom>
          <a:solidFill>
            <a:srgbClr val="FCD5B5"/>
          </a:solidFill>
          <a:ln>
            <a:noFill/>
          </a:ln>
        </p:spPr>
        <p:txBody>
          <a:bodyPr spcFirstLastPara="1" wrap="square" lIns="91425" tIns="45700" rIns="91425" bIns="45700" anchor="t" anchorCtr="0">
            <a:normAutofit/>
          </a:bodyPr>
          <a:lstStyle/>
          <a:p>
            <a:pPr marL="342900" lvl="0" indent="-203200" algn="l" rtl="0">
              <a:spcBef>
                <a:spcPts val="0"/>
              </a:spcBef>
              <a:spcAft>
                <a:spcPts val="0"/>
              </a:spcAft>
              <a:buClr>
                <a:schemeClr val="dk1"/>
              </a:buClr>
              <a:buSzPts val="2200"/>
              <a:buFont typeface="Noto Sans Symbols"/>
              <a:buNone/>
            </a:pPr>
            <a:endParaRPr sz="2200"/>
          </a:p>
          <a:p>
            <a:pPr marL="342900" lvl="0" indent="-342900" algn="l" rtl="0">
              <a:spcBef>
                <a:spcPts val="440"/>
              </a:spcBef>
              <a:spcAft>
                <a:spcPts val="0"/>
              </a:spcAft>
              <a:buClr>
                <a:schemeClr val="dk1"/>
              </a:buClr>
              <a:buSzPts val="2200"/>
              <a:buFont typeface="Noto Sans Symbols"/>
              <a:buChar char="▪"/>
            </a:pPr>
            <a:r>
              <a:rPr lang="it-IT" sz="2200"/>
              <a:t>A questo punto i ragazzi valuteranno quali informazioni ritengono necessarie e adatte per creare il Celebrity Profile del loro personaggio famoso essendo attivamente coinvolti nel processo di apprendimento.</a:t>
            </a:r>
            <a:endParaRPr/>
          </a:p>
          <a:p>
            <a:pPr marL="0" lvl="0" indent="0" algn="l" rtl="0">
              <a:spcBef>
                <a:spcPts val="44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Font typeface="Noto Sans Symbols"/>
              <a:buChar char="▪"/>
            </a:pPr>
            <a:r>
              <a:rPr lang="it-IT" sz="2200"/>
              <a:t>Per favorire ulteriormente il loro apprendimento vengono fornite loro frasi inglesi utilizzabili per guidarli nella successiva fase di lavoro che prevede la scrittura di un brano sul personaggio scelto, sul modello di quelli proposti dall’insegnante.</a:t>
            </a:r>
            <a:endParaRPr sz="2200"/>
          </a:p>
          <a:p>
            <a:pPr marL="0" lvl="0" indent="0" algn="l" rtl="0">
              <a:spcBef>
                <a:spcPts val="440"/>
              </a:spcBef>
              <a:spcAft>
                <a:spcPts val="0"/>
              </a:spcAft>
              <a:buClr>
                <a:schemeClr val="dk1"/>
              </a:buClr>
              <a:buSzPts val="2200"/>
              <a:buNone/>
            </a:pPr>
            <a:r>
              <a:rPr lang="it-IT" sz="2200"/>
              <a:t> </a:t>
            </a:r>
            <a:endParaRPr sz="2200"/>
          </a:p>
          <a:p>
            <a:pPr marL="0" lvl="0" indent="0" algn="l" rtl="0">
              <a:spcBef>
                <a:spcPts val="640"/>
              </a:spcBef>
              <a:spcAft>
                <a:spcPts val="0"/>
              </a:spcAft>
              <a:buClr>
                <a:schemeClr val="dk1"/>
              </a:buClr>
              <a:buSzPts val="32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body" idx="1"/>
          </p:nvPr>
        </p:nvSpPr>
        <p:spPr>
          <a:xfrm>
            <a:off x="457200" y="446883"/>
            <a:ext cx="8229600" cy="5944752"/>
          </a:xfrm>
          <a:prstGeom prst="rect">
            <a:avLst/>
          </a:prstGeom>
          <a:solidFill>
            <a:srgbClr val="FCD5B5"/>
          </a:solidFill>
          <a:ln>
            <a:noFill/>
          </a:ln>
        </p:spPr>
        <p:txBody>
          <a:bodyPr spcFirstLastPara="1" wrap="square" lIns="91425" tIns="45700" rIns="91425" bIns="45700" anchor="t" anchorCtr="0">
            <a:normAutofit fontScale="70000" lnSpcReduction="20000"/>
          </a:bodyPr>
          <a:lstStyle/>
          <a:p>
            <a:pPr marL="342900" lvl="0" indent="-200660" algn="l" rtl="0">
              <a:spcBef>
                <a:spcPts val="0"/>
              </a:spcBef>
              <a:spcAft>
                <a:spcPts val="0"/>
              </a:spcAft>
              <a:buClr>
                <a:schemeClr val="dk1"/>
              </a:buClr>
              <a:buSzPct val="100000"/>
              <a:buNone/>
            </a:pPr>
            <a:endParaRPr>
              <a:solidFill>
                <a:srgbClr val="FF0000"/>
              </a:solidFill>
            </a:endParaRPr>
          </a:p>
          <a:p>
            <a:pPr marL="342900" lvl="0" indent="-342900" algn="l" rtl="0">
              <a:spcBef>
                <a:spcPts val="448"/>
              </a:spcBef>
              <a:spcAft>
                <a:spcPts val="0"/>
              </a:spcAft>
              <a:buClr>
                <a:srgbClr val="FF0000"/>
              </a:buClr>
              <a:buSzPct val="100000"/>
              <a:buChar char="•"/>
            </a:pPr>
            <a:r>
              <a:rPr lang="it-IT">
                <a:solidFill>
                  <a:srgbClr val="FF0000"/>
                </a:solidFill>
              </a:rPr>
              <a:t>Step 3 ( Presentation )</a:t>
            </a:r>
            <a:r>
              <a:rPr lang="it-IT"/>
              <a:t>: Presentazione dei propri personaggi alla classe creando un poster, una presentazione digitale utilizzando Power Point o Adobe Spark Video, usando le informazioni presenti nel brano scritto da loro. (Attraverso questi prodotti si può valutare ciò che ogni alunno sa fare, quali padronanze possiede, anche le più semplici. In questo modo è possibile attestare competenze a tutti gli alunni, poiché tutte le persone ne possiedono, anche a livelli molto semplici).</a:t>
            </a:r>
            <a:endParaRPr/>
          </a:p>
          <a:p>
            <a:pPr marL="0" lvl="0" indent="0" algn="l" rtl="0">
              <a:spcBef>
                <a:spcPts val="448"/>
              </a:spcBef>
              <a:spcAft>
                <a:spcPts val="0"/>
              </a:spcAft>
              <a:buClr>
                <a:schemeClr val="dk1"/>
              </a:buClr>
              <a:buSzPct val="100000"/>
              <a:buNone/>
            </a:pPr>
            <a:r>
              <a:rPr lang="it-IT"/>
              <a:t> </a:t>
            </a:r>
            <a:endParaRPr/>
          </a:p>
          <a:p>
            <a:pPr marL="342900" lvl="0" indent="-342900" algn="l" rtl="0">
              <a:spcBef>
                <a:spcPts val="448"/>
              </a:spcBef>
              <a:spcAft>
                <a:spcPts val="0"/>
              </a:spcAft>
              <a:buClr>
                <a:srgbClr val="FF0000"/>
              </a:buClr>
              <a:buSzPct val="100000"/>
              <a:buChar char="•"/>
            </a:pPr>
            <a:r>
              <a:rPr lang="it-IT">
                <a:solidFill>
                  <a:srgbClr val="FF0000"/>
                </a:solidFill>
              </a:rPr>
              <a:t>Step 4</a:t>
            </a:r>
            <a:r>
              <a:rPr lang="it-IT"/>
              <a:t>: In gruppi organizzare i talk show: un ragazzo interpreta la parte del presentatore  (scrivendo tutti insieme le domande da porre  agli ospiti in inglese) e gli altri quella del personaggio scelto e di uno o due personaggi proposti. Gli ospiti risponderanno usando le informazioni acquisite. I dialoghi verranno provati più volte così da poterli registrare sugli iPad.</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it-IT"/>
              <a:t>Al termine del progetto gli alunni risponderanno anonimamente ad un monitoraggio di gradimento online.</a:t>
            </a:r>
            <a:endParaRPr/>
          </a:p>
          <a:p>
            <a:pPr marL="0" lvl="0" indent="0" algn="l" rtl="0">
              <a:spcBef>
                <a:spcPts val="448"/>
              </a:spcBef>
              <a:spcAft>
                <a:spcPts val="0"/>
              </a:spcAft>
              <a:buClr>
                <a:schemeClr val="dk1"/>
              </a:buClr>
              <a:buSzPct val="100000"/>
              <a:buNone/>
            </a:pPr>
            <a:r>
              <a:rPr lang="it-IT"/>
              <a:t> </a:t>
            </a:r>
            <a:endParaRPr/>
          </a:p>
          <a:p>
            <a:pPr marL="0" lvl="0" indent="0" algn="l" rtl="0">
              <a:spcBef>
                <a:spcPts val="448"/>
              </a:spcBef>
              <a:spcAft>
                <a:spcPts val="0"/>
              </a:spcAft>
              <a:buClr>
                <a:schemeClr val="dk1"/>
              </a:buClr>
              <a:buSzPct val="10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body" idx="1"/>
          </p:nvPr>
        </p:nvSpPr>
        <p:spPr>
          <a:xfrm>
            <a:off x="457200" y="639097"/>
            <a:ext cx="8229600" cy="4896465"/>
          </a:xfrm>
          <a:prstGeom prst="rect">
            <a:avLst/>
          </a:prstGeom>
          <a:solidFill>
            <a:srgbClr val="FCD5B5"/>
          </a:solid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Font typeface="Noto Sans Symbols"/>
              <a:buChar char="▪"/>
            </a:pPr>
            <a:r>
              <a:rPr lang="it-IT" sz="2200"/>
              <a:t>L’insegnante durante le varie fasi di lavoro stimola, struttura e guida il lavoro dei ragazzi. Inoltre valuta le loro performance attraverso le griglie di valutazione ad ogni fase di lavoro (a titolo esemplificativo nelle slide successive)</a:t>
            </a:r>
            <a:endParaRPr sz="2200"/>
          </a:p>
          <a:p>
            <a:pPr marL="342900" lvl="0" indent="-203200" algn="l" rtl="0">
              <a:spcBef>
                <a:spcPts val="440"/>
              </a:spcBef>
              <a:spcAft>
                <a:spcPts val="0"/>
              </a:spcAft>
              <a:buClr>
                <a:schemeClr val="dk1"/>
              </a:buClr>
              <a:buSzPts val="2200"/>
              <a:buNone/>
            </a:pPr>
            <a:endParaRPr sz="2200"/>
          </a:p>
          <a:p>
            <a:pPr marL="342900" lvl="0" indent="-203200" algn="l" rtl="0">
              <a:spcBef>
                <a:spcPts val="44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Font typeface="Noto Sans Symbols"/>
              <a:buChar char="▪"/>
            </a:pPr>
            <a:r>
              <a:rPr lang="it-IT" sz="2200"/>
              <a:t>Le prestazioni finali dei ragazzi vengono caricate sulla classe virtuale Edmodo e sul registro elettronico Spaggiari in modo che alunni, genitori e colleghi di altre classi possano prendere visione del progetto svolto.</a:t>
            </a:r>
            <a:endParaRPr sz="2200"/>
          </a:p>
          <a:p>
            <a:pPr marL="0" lvl="0" indent="0" algn="l" rtl="0">
              <a:spcBef>
                <a:spcPts val="440"/>
              </a:spcBef>
              <a:spcAft>
                <a:spcPts val="0"/>
              </a:spcAft>
              <a:buClr>
                <a:schemeClr val="dk1"/>
              </a:buClr>
              <a:buSzPts val="2200"/>
              <a:buNone/>
            </a:pP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8" descr="GRIGLIA 1.JPG"/>
          <p:cNvPicPr preferRelativeResize="0">
            <a:picLocks noGrp="1"/>
          </p:cNvPicPr>
          <p:nvPr>
            <p:ph type="body" idx="1"/>
          </p:nvPr>
        </p:nvPicPr>
        <p:blipFill rotWithShape="1">
          <a:blip r:embed="rId3">
            <a:alphaModFix/>
          </a:blip>
          <a:srcRect t="13335" b="13336"/>
          <a:stretch/>
        </p:blipFill>
        <p:spPr>
          <a:xfrm>
            <a:off x="688258" y="344050"/>
            <a:ext cx="7998542" cy="623410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9" descr="GRIGLIA 1A.JPG"/>
          <p:cNvPicPr preferRelativeResize="0">
            <a:picLocks noGrp="1"/>
          </p:cNvPicPr>
          <p:nvPr>
            <p:ph type="body" idx="1"/>
          </p:nvPr>
        </p:nvPicPr>
        <p:blipFill rotWithShape="1">
          <a:blip r:embed="rId3">
            <a:alphaModFix/>
          </a:blip>
          <a:srcRect t="13335" b="13336"/>
          <a:stretch/>
        </p:blipFill>
        <p:spPr>
          <a:xfrm>
            <a:off x="619431" y="409395"/>
            <a:ext cx="7821561" cy="608384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2020</Words>
  <Application>Microsoft Office PowerPoint</Application>
  <PresentationFormat>Presentazione su schermo (4:3)</PresentationFormat>
  <Paragraphs>335</Paragraphs>
  <Slides>40</Slides>
  <Notes>40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40</vt:i4>
      </vt:variant>
    </vt:vector>
  </HeadingPairs>
  <TitlesOfParts>
    <vt:vector size="44" baseType="lpstr">
      <vt:lpstr>Arial</vt:lpstr>
      <vt:lpstr>Calibri</vt:lpstr>
      <vt:lpstr>Noto Sans Symbols</vt:lpstr>
      <vt:lpstr>Tema di Office</vt:lpstr>
      <vt:lpstr>Istituto Comprensivo Soleri di Cuneo   Progetto SCUOLINSIEME   ALUNNI PROTAGONISTI!</vt:lpstr>
      <vt:lpstr>CREATE A CELEBRITY PROFILE 1^ ANNUALITÀ </vt:lpstr>
      <vt:lpstr>STORYBOARD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WHAT’S ON THE MENU? 2^ ANNUALITÀ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 TRIP TO…?  3^ ANNUALITÀ</vt:lpstr>
      <vt:lpstr>Presentazione standard di PowerPoint</vt:lpstr>
      <vt:lpstr>Presentazione standard di PowerPoint</vt:lpstr>
      <vt:lpstr>Presentazione standard di PowerPoint</vt:lpstr>
      <vt:lpstr>Presentazione standard di PowerPoint</vt:lpstr>
      <vt:lpstr>Presentazione standard di PowerPoint</vt:lpstr>
      <vt:lpstr>QUESTIONARIO di GRADIMENTO 1^ - 2^ - 3^ ANNUALITÀ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Istituto Comprensivo Soleri di Cuneo   Progetto SCUOLINSIEME   ALUNNI PROTAGONISTI!</dc:title>
  <dc:creator>Io Tim</dc:creator>
  <cp:lastModifiedBy>Vittoria Valvassori</cp:lastModifiedBy>
  <cp:revision>1</cp:revision>
  <dcterms:created xsi:type="dcterms:W3CDTF">2020-11-14T15:28:04Z</dcterms:created>
  <dcterms:modified xsi:type="dcterms:W3CDTF">2021-02-15T20:08:09Z</dcterms:modified>
</cp:coreProperties>
</file>